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2" r:id="rId1"/>
  </p:sldMasterIdLst>
  <p:notesMasterIdLst>
    <p:notesMasterId r:id="rId18"/>
  </p:notesMasterIdLst>
  <p:sldIdLst>
    <p:sldId id="256" r:id="rId2"/>
    <p:sldId id="257" r:id="rId3"/>
    <p:sldId id="264" r:id="rId4"/>
    <p:sldId id="265" r:id="rId5"/>
    <p:sldId id="259" r:id="rId6"/>
    <p:sldId id="267" r:id="rId7"/>
    <p:sldId id="266" r:id="rId8"/>
    <p:sldId id="258" r:id="rId9"/>
    <p:sldId id="261" r:id="rId10"/>
    <p:sldId id="274" r:id="rId11"/>
    <p:sldId id="260" r:id="rId12"/>
    <p:sldId id="272" r:id="rId13"/>
    <p:sldId id="263" r:id="rId14"/>
    <p:sldId id="269" r:id="rId15"/>
    <p:sldId id="26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487"/>
  </p:normalViewPr>
  <p:slideViewPr>
    <p:cSldViewPr snapToGrid="0" snapToObjects="1">
      <p:cViewPr varScale="1">
        <p:scale>
          <a:sx n="106" d="100"/>
          <a:sy n="106" d="100"/>
        </p:scale>
        <p:origin x="79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jpeg>
</file>

<file path=ppt/media/image12.jpeg>
</file>

<file path=ppt/media/image13.jpg>
</file>

<file path=ppt/media/image14.jpg>
</file>

<file path=ppt/media/image15.jpeg>
</file>

<file path=ppt/media/image2.png>
</file>

<file path=ppt/media/image3.pn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D36491-5CB7-3E47-A02F-A55E007FBFBA}" type="datetimeFigureOut">
              <a:rPr lang="en-US" smtClean="0"/>
              <a:t>12/6/21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79761-D419-5948-A46D-842F3C1FB764}" type="slidenum">
              <a:rPr lang="en-US" smtClean="0"/>
              <a:t>‹#›</a:t>
            </a:fld>
            <a:endParaRPr lang="en-US"/>
          </a:p>
        </p:txBody>
      </p:sp>
    </p:spTree>
    <p:extLst>
      <p:ext uri="{BB962C8B-B14F-4D97-AF65-F5344CB8AC3E}">
        <p14:creationId xmlns:p14="http://schemas.microsoft.com/office/powerpoint/2010/main" val="464378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279761-D419-5948-A46D-842F3C1FB764}" type="slidenum">
              <a:rPr lang="en-US" smtClean="0"/>
              <a:t>1</a:t>
            </a:fld>
            <a:endParaRPr lang="en-US"/>
          </a:p>
        </p:txBody>
      </p:sp>
    </p:spTree>
    <p:extLst>
      <p:ext uri="{BB962C8B-B14F-4D97-AF65-F5344CB8AC3E}">
        <p14:creationId xmlns:p14="http://schemas.microsoft.com/office/powerpoint/2010/main" val="456214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0B397AF9-A817-6A4A-AA04-974BE38B0C75}" type="datetime1">
              <a:rPr lang="en-US" smtClean="0"/>
              <a:t>12/6/21</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r>
              <a:rPr lang="en-US" sz="1000"/>
              <a:t>SEO and Analytics </a:t>
            </a:r>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943628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C7210795-75C3-A24A-8EAA-3EC73D1814CF}" type="datetime1">
              <a:rPr lang="en-US" smtClean="0"/>
              <a:t>12/6/21</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r>
              <a:rPr lang="en-US"/>
              <a:t>SEO and Analytics </a:t>
            </a:r>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60310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B39E0117-1A8C-3A43-88D4-BC8C66C9007B}" type="datetime1">
              <a:rPr lang="en-US" smtClean="0"/>
              <a:t>12/6/21</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r>
              <a:rPr lang="en-US"/>
              <a:t>SEO and Analytics </a:t>
            </a:r>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884224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42089E72-045E-FA45-836E-8CC6AFD5873A}" type="datetime1">
              <a:rPr lang="en-US" smtClean="0"/>
              <a:t>12/6/21</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r>
              <a:rPr lang="en-US"/>
              <a:t>SEO and Analytics </a:t>
            </a:r>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871350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994352F0-BA85-354F-8105-386D82E8F70C}" type="datetime1">
              <a:rPr lang="en-US" smtClean="0"/>
              <a:t>12/6/21</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r>
              <a:rPr lang="en-US"/>
              <a:t>SEO and Analytics </a:t>
            </a:r>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365177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88A433F7-8621-6F42-AFFF-58D59E685575}" type="datetime1">
              <a:rPr lang="en-US" smtClean="0"/>
              <a:t>12/6/21</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r>
              <a:rPr lang="en-US"/>
              <a:t>SEO and Analytics </a:t>
            </a:r>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961613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D8D0C227-6F3B-D64A-81AA-7340CCEB36BE}" type="datetime1">
              <a:rPr lang="en-US" smtClean="0"/>
              <a:t>12/6/21</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r>
              <a:rPr lang="en-US"/>
              <a:t>SEO and Analytics </a:t>
            </a:r>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90404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FE2687D5-936A-1447-AF30-C140B761C3E1}" type="datetime1">
              <a:rPr lang="en-US" smtClean="0"/>
              <a:t>12/6/21</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r>
              <a:rPr lang="en-US"/>
              <a:t>SEO and Analytics </a:t>
            </a:r>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016449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118DD564-3C74-B943-A92D-D29550573D06}" type="datetime1">
              <a:rPr lang="en-US" smtClean="0"/>
              <a:t>12/6/21</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r>
              <a:rPr lang="en-US"/>
              <a:t>SEO and Analytics </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532473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CB05FF06-1549-3647-B313-C4C04ED02FF5}" type="datetime1">
              <a:rPr lang="en-US" smtClean="0"/>
              <a:t>12/6/21</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r>
              <a:rPr lang="en-US"/>
              <a:t>SEO and Analytics </a:t>
            </a:r>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80726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3E52C37B-274A-FE44-A20E-AA88F9A321AA}" type="datetime1">
              <a:rPr lang="en-US" smtClean="0"/>
              <a:t>12/6/21</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r>
              <a:rPr lang="en-US"/>
              <a:t>SEO and Analytics </a:t>
            </a:r>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417506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DDFDFFEE-5FB3-C44A-A151-4C9D255FAA59}" type="datetime1">
              <a:rPr lang="en-US" smtClean="0"/>
              <a:t>12/6/21</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r>
              <a:rPr lang="en-US" sz="1000"/>
              <a:t>SEO and Analytics </a:t>
            </a:r>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1642893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hdr="0" ftr="0" dt="0"/>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google.com/intl/en_uk/search/howsearchworks/missi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tmetrix.com/" TargetMode="External"/><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s://www.semrush.com/siteaudit/"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semrush.com/analytics/keywordmagic" TargetMode="External"/><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s://www.semrush.com/analytics/gap/backlinks/"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channel/UChXOeN9wGw0nhhPT0l0zY-Q"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youtu.be/sd0ypO9MTWY"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youtu.be/jZy3Ry1aaAc"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youtu.be/K5qOuoj_dwA"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s.statcounter.com/search-engine-market-share/mobile/worldwide/#monthly-201812-201912-bar" TargetMode="External"/><Relationship Id="rId2" Type="http://schemas.openxmlformats.org/officeDocument/2006/relationships/hyperlink" Target="https://gs.statcounter.com/search-engine-market-share/desktop/worldwide/#monthly-201812-201912" TargetMode="External"/><Relationship Id="rId1" Type="http://schemas.openxmlformats.org/officeDocument/2006/relationships/slideLayout" Target="../slideLayouts/slideLayout2.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DCC9A5-9C77-B246-94C7-3909B6C9228E}"/>
              </a:ext>
            </a:extLst>
          </p:cNvPr>
          <p:cNvSpPr>
            <a:spLocks noGrp="1"/>
          </p:cNvSpPr>
          <p:nvPr>
            <p:ph type="ctrTitle"/>
          </p:nvPr>
        </p:nvSpPr>
        <p:spPr>
          <a:xfrm>
            <a:off x="762000" y="743804"/>
            <a:ext cx="4102609" cy="3793482"/>
          </a:xfrm>
        </p:spPr>
        <p:txBody>
          <a:bodyPr anchor="ctr">
            <a:normAutofit/>
          </a:bodyPr>
          <a:lstStyle/>
          <a:p>
            <a:pPr algn="l"/>
            <a:r>
              <a:rPr lang="en-US" sz="4200"/>
              <a:t>Understanding </a:t>
            </a:r>
            <a:br>
              <a:rPr lang="en-US" sz="4200"/>
            </a:br>
            <a:r>
              <a:rPr lang="en-US" sz="4200"/>
              <a:t>Search Engine Optimization (SEO)</a:t>
            </a:r>
          </a:p>
        </p:txBody>
      </p:sp>
      <p:sp>
        <p:nvSpPr>
          <p:cNvPr id="3" name="Subtitle 2">
            <a:extLst>
              <a:ext uri="{FF2B5EF4-FFF2-40B4-BE49-F238E27FC236}">
                <a16:creationId xmlns:a16="http://schemas.microsoft.com/office/drawing/2014/main" id="{B6E2811E-786D-694E-AB90-4434AFB15740}"/>
              </a:ext>
            </a:extLst>
          </p:cNvPr>
          <p:cNvSpPr>
            <a:spLocks noGrp="1"/>
          </p:cNvSpPr>
          <p:nvPr>
            <p:ph type="subTitle" idx="1"/>
          </p:nvPr>
        </p:nvSpPr>
        <p:spPr>
          <a:xfrm>
            <a:off x="762000" y="4320087"/>
            <a:ext cx="4102609" cy="1422631"/>
          </a:xfrm>
        </p:spPr>
        <p:txBody>
          <a:bodyPr>
            <a:normAutofit/>
          </a:bodyPr>
          <a:lstStyle/>
          <a:p>
            <a:pPr algn="l"/>
            <a:r>
              <a:rPr lang="en-US" dirty="0"/>
              <a:t>A quick guide to SEO and analytics </a:t>
            </a:r>
          </a:p>
          <a:p>
            <a:pPr algn="l"/>
            <a:r>
              <a:rPr lang="en-US" sz="1400" i="1" dirty="0"/>
              <a:t>-Final Project by Raksha Deshpande</a:t>
            </a:r>
          </a:p>
        </p:txBody>
      </p:sp>
      <p:pic>
        <p:nvPicPr>
          <p:cNvPr id="6" name="Picture 5" descr="A picture containing graphical user interface&#10;&#10;Description automatically generated">
            <a:extLst>
              <a:ext uri="{FF2B5EF4-FFF2-40B4-BE49-F238E27FC236}">
                <a16:creationId xmlns:a16="http://schemas.microsoft.com/office/drawing/2014/main" id="{1739DD87-82F1-9545-A18C-BC2EFE9EC25E}"/>
              </a:ext>
            </a:extLst>
          </p:cNvPr>
          <p:cNvPicPr>
            <a:picLocks noChangeAspect="1"/>
          </p:cNvPicPr>
          <p:nvPr/>
        </p:nvPicPr>
        <p:blipFill>
          <a:blip r:embed="rId3"/>
          <a:stretch>
            <a:fillRect/>
          </a:stretch>
        </p:blipFill>
        <p:spPr>
          <a:xfrm>
            <a:off x="4964618" y="-200026"/>
            <a:ext cx="7043738" cy="7043738"/>
          </a:xfrm>
          <a:prstGeom prst="rect">
            <a:avLst/>
          </a:prstGeom>
        </p:spPr>
      </p:pic>
    </p:spTree>
    <p:extLst>
      <p:ext uri="{BB962C8B-B14F-4D97-AF65-F5344CB8AC3E}">
        <p14:creationId xmlns:p14="http://schemas.microsoft.com/office/powerpoint/2010/main" val="2764578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Rectangle 29">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C0F248-ED58-594F-8248-225FB899E3C5}"/>
              </a:ext>
            </a:extLst>
          </p:cNvPr>
          <p:cNvSpPr>
            <a:spLocks noGrp="1"/>
          </p:cNvSpPr>
          <p:nvPr>
            <p:ph type="title"/>
          </p:nvPr>
        </p:nvSpPr>
        <p:spPr>
          <a:xfrm>
            <a:off x="5167398" y="131282"/>
            <a:ext cx="6687904" cy="1242386"/>
          </a:xfrm>
        </p:spPr>
        <p:txBody>
          <a:bodyPr vert="horz" lIns="91440" tIns="45720" rIns="91440" bIns="45720" rtlCol="0" anchor="ctr">
            <a:noAutofit/>
          </a:bodyPr>
          <a:lstStyle/>
          <a:p>
            <a:r>
              <a:rPr lang="en-US" sz="3600" dirty="0"/>
              <a:t>How does Google SEO work?</a:t>
            </a:r>
          </a:p>
        </p:txBody>
      </p:sp>
      <p:sp>
        <p:nvSpPr>
          <p:cNvPr id="9" name="Slide Number Placeholder 8">
            <a:extLst>
              <a:ext uri="{FF2B5EF4-FFF2-40B4-BE49-F238E27FC236}">
                <a16:creationId xmlns:a16="http://schemas.microsoft.com/office/drawing/2014/main" id="{4984F4E0-3E91-1E4A-9490-899C6FF1EB88}"/>
              </a:ext>
            </a:extLst>
          </p:cNvPr>
          <p:cNvSpPr>
            <a:spLocks noGrp="1"/>
          </p:cNvSpPr>
          <p:nvPr>
            <p:ph type="sldNum" sz="quarter" idx="12"/>
          </p:nvPr>
        </p:nvSpPr>
        <p:spPr/>
        <p:txBody>
          <a:bodyPr/>
          <a:lstStyle/>
          <a:p>
            <a:fld id="{CB1E4CB7-CB13-4810-BF18-BE31AFC64F93}" type="slidenum">
              <a:rPr lang="en-US" smtClean="0"/>
              <a:t>10</a:t>
            </a:fld>
            <a:endParaRPr lang="en-US"/>
          </a:p>
        </p:txBody>
      </p:sp>
      <p:sp>
        <p:nvSpPr>
          <p:cNvPr id="11" name="TextBox 10">
            <a:extLst>
              <a:ext uri="{FF2B5EF4-FFF2-40B4-BE49-F238E27FC236}">
                <a16:creationId xmlns:a16="http://schemas.microsoft.com/office/drawing/2014/main" id="{CA515CE0-AE9F-5A48-A4E3-DCAE0FCE548E}"/>
              </a:ext>
            </a:extLst>
          </p:cNvPr>
          <p:cNvSpPr txBox="1"/>
          <p:nvPr/>
        </p:nvSpPr>
        <p:spPr>
          <a:xfrm>
            <a:off x="5217404" y="1289953"/>
            <a:ext cx="6207918" cy="5209118"/>
          </a:xfrm>
          <a:prstGeom prst="rect">
            <a:avLst/>
          </a:prstGeom>
          <a:noFill/>
        </p:spPr>
        <p:txBody>
          <a:bodyPr wrap="square">
            <a:spAutoFit/>
          </a:bodyPr>
          <a:lstStyle/>
          <a:p>
            <a:r>
              <a:rPr lang="en-US" sz="1750" dirty="0"/>
              <a:t>Google says, “ </a:t>
            </a:r>
            <a:r>
              <a:rPr lang="en-US" sz="1750" dirty="0">
                <a:hlinkClick r:id="rId2">
                  <a:extLst>
                    <a:ext uri="{A12FA001-AC4F-418D-AE19-62706E023703}">
                      <ahyp:hlinkClr xmlns:ahyp="http://schemas.microsoft.com/office/drawing/2018/hyperlinkcolor" val="tx"/>
                    </a:ext>
                  </a:extLst>
                </a:hlinkClick>
              </a:rPr>
              <a:t>we are organizing the content of the web</a:t>
            </a:r>
            <a:r>
              <a:rPr lang="en-US" sz="1750" dirty="0"/>
              <a:t>.”</a:t>
            </a:r>
          </a:p>
          <a:p>
            <a:r>
              <a:rPr lang="en-US" sz="1750" dirty="0"/>
              <a:t>Google is striving to recommend the most relevant answer from the most trustworthy source in the most appropriate format for its user.</a:t>
            </a:r>
          </a:p>
          <a:p>
            <a:endParaRPr lang="en-US" sz="1750" dirty="0"/>
          </a:p>
          <a:p>
            <a:pPr marL="285750" indent="-285750">
              <a:buFont typeface="Arial" panose="020B0604020202020204" pitchFamily="34" charset="0"/>
              <a:buChar char="•"/>
            </a:pPr>
            <a:r>
              <a:rPr lang="en-US" sz="1750" b="1" dirty="0"/>
              <a:t>Relevant</a:t>
            </a:r>
            <a:r>
              <a:rPr lang="en-US" sz="1750" dirty="0"/>
              <a:t> - Google aims to match the best answer to the question it has understood. That is relevancy in a nutshell.</a:t>
            </a:r>
          </a:p>
          <a:p>
            <a:pPr marL="285750" indent="-285750">
              <a:buFont typeface="Arial" panose="020B0604020202020204" pitchFamily="34" charset="0"/>
              <a:buChar char="•"/>
            </a:pPr>
            <a:r>
              <a:rPr lang="en-US" sz="1750" b="1" dirty="0"/>
              <a:t>Trustworthy</a:t>
            </a:r>
            <a:r>
              <a:rPr lang="en-US" sz="1750" dirty="0"/>
              <a:t> - Google wants to send its users to content from a source it is confident will satisfy its user — a credible brand or person it trusts.</a:t>
            </a:r>
          </a:p>
          <a:p>
            <a:pPr marL="285750" indent="-285750">
              <a:buFont typeface="Arial" panose="020B0604020202020204" pitchFamily="34" charset="0"/>
              <a:buChar char="•"/>
            </a:pPr>
            <a:r>
              <a:rPr lang="en-US" sz="1750" b="1" dirty="0"/>
              <a:t>Consumable</a:t>
            </a:r>
            <a:r>
              <a:rPr lang="en-US" sz="1750" dirty="0"/>
              <a:t> - This is an awful word, and I apologize, but Google wants to send its users to the kind of content they want to engage with, in a format they can consume. </a:t>
            </a:r>
          </a:p>
          <a:p>
            <a:endParaRPr lang="en-US" sz="1750" dirty="0"/>
          </a:p>
          <a:p>
            <a:r>
              <a:rPr lang="en-US" sz="1750" b="1" dirty="0"/>
              <a:t>P.S</a:t>
            </a:r>
            <a:r>
              <a:rPr lang="en-US" sz="1750" dirty="0"/>
              <a:t>: Google is constantly updating its algorithm daily. But most of these updates are small and won’t lead to noticeable changes in ranking or traffic for individual brands like yours.</a:t>
            </a:r>
          </a:p>
        </p:txBody>
      </p:sp>
      <p:pic>
        <p:nvPicPr>
          <p:cNvPr id="10" name="Picture 9" descr="Text&#10;&#10;Description automatically generated">
            <a:extLst>
              <a:ext uri="{FF2B5EF4-FFF2-40B4-BE49-F238E27FC236}">
                <a16:creationId xmlns:a16="http://schemas.microsoft.com/office/drawing/2014/main" id="{53756851-4C06-704D-8B2C-2C04C4043866}"/>
              </a:ext>
            </a:extLst>
          </p:cNvPr>
          <p:cNvPicPr>
            <a:picLocks noChangeAspect="1"/>
          </p:cNvPicPr>
          <p:nvPr/>
        </p:nvPicPr>
        <p:blipFill>
          <a:blip r:embed="rId3"/>
          <a:stretch>
            <a:fillRect/>
          </a:stretch>
        </p:blipFill>
        <p:spPr>
          <a:xfrm>
            <a:off x="0" y="1023099"/>
            <a:ext cx="5279015" cy="4836836"/>
          </a:xfrm>
          <a:prstGeom prst="rect">
            <a:avLst/>
          </a:prstGeom>
        </p:spPr>
      </p:pic>
    </p:spTree>
    <p:extLst>
      <p:ext uri="{BB962C8B-B14F-4D97-AF65-F5344CB8AC3E}">
        <p14:creationId xmlns:p14="http://schemas.microsoft.com/office/powerpoint/2010/main" val="3127044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7">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4C0624-BB9E-084F-8A0E-99811719E740}"/>
              </a:ext>
            </a:extLst>
          </p:cNvPr>
          <p:cNvSpPr>
            <a:spLocks noGrp="1"/>
          </p:cNvSpPr>
          <p:nvPr>
            <p:ph type="title"/>
          </p:nvPr>
        </p:nvSpPr>
        <p:spPr>
          <a:xfrm>
            <a:off x="5834851" y="472198"/>
            <a:ext cx="6609561" cy="715959"/>
          </a:xfrm>
        </p:spPr>
        <p:txBody>
          <a:bodyPr>
            <a:normAutofit/>
          </a:bodyPr>
          <a:lstStyle/>
          <a:p>
            <a:r>
              <a:rPr lang="en-US" sz="3900" dirty="0"/>
              <a:t>How can one learn SEO?</a:t>
            </a:r>
          </a:p>
        </p:txBody>
      </p:sp>
      <p:pic>
        <p:nvPicPr>
          <p:cNvPr id="25" name="Picture 13" descr="Sphere of mesh and nodes">
            <a:extLst>
              <a:ext uri="{FF2B5EF4-FFF2-40B4-BE49-F238E27FC236}">
                <a16:creationId xmlns:a16="http://schemas.microsoft.com/office/drawing/2014/main" id="{8ADB4218-7609-4A32-976C-BF03C679A6B8}"/>
              </a:ext>
            </a:extLst>
          </p:cNvPr>
          <p:cNvPicPr>
            <a:picLocks noChangeAspect="1"/>
          </p:cNvPicPr>
          <p:nvPr/>
        </p:nvPicPr>
        <p:blipFill rotWithShape="1">
          <a:blip r:embed="rId2"/>
          <a:srcRect l="35942" r="4954"/>
          <a:stretch/>
        </p:blipFill>
        <p:spPr>
          <a:xfrm>
            <a:off x="20" y="10"/>
            <a:ext cx="5404493" cy="6857990"/>
          </a:xfrm>
          <a:prstGeom prst="rect">
            <a:avLst/>
          </a:prstGeom>
        </p:spPr>
      </p:pic>
      <p:sp>
        <p:nvSpPr>
          <p:cNvPr id="26" name="Content Placeholder 2">
            <a:extLst>
              <a:ext uri="{FF2B5EF4-FFF2-40B4-BE49-F238E27FC236}">
                <a16:creationId xmlns:a16="http://schemas.microsoft.com/office/drawing/2014/main" id="{62187AC3-11C6-9F4C-88C6-1F7E09517956}"/>
              </a:ext>
            </a:extLst>
          </p:cNvPr>
          <p:cNvSpPr>
            <a:spLocks noGrp="1"/>
          </p:cNvSpPr>
          <p:nvPr>
            <p:ph idx="1"/>
          </p:nvPr>
        </p:nvSpPr>
        <p:spPr>
          <a:xfrm>
            <a:off x="5898289" y="1189833"/>
            <a:ext cx="5531711" cy="4998316"/>
          </a:xfrm>
        </p:spPr>
        <p:txBody>
          <a:bodyPr>
            <a:normAutofit fontScale="25000" lnSpcReduction="20000"/>
          </a:bodyPr>
          <a:lstStyle/>
          <a:p>
            <a:pPr marL="0" indent="0">
              <a:lnSpc>
                <a:spcPct val="120000"/>
              </a:lnSpc>
              <a:buNone/>
            </a:pPr>
            <a:r>
              <a:rPr lang="en-US" sz="6400" dirty="0"/>
              <a:t>While many SEOs specialize in specific areas, it’s crucial to take a holistic approach to your strategy and cover all your bases:</a:t>
            </a:r>
          </a:p>
          <a:p>
            <a:pPr marL="0" indent="0">
              <a:lnSpc>
                <a:spcPct val="120000"/>
              </a:lnSpc>
              <a:buNone/>
            </a:pPr>
            <a:endParaRPr lang="en-US" sz="6400" dirty="0"/>
          </a:p>
          <a:p>
            <a:pPr>
              <a:lnSpc>
                <a:spcPct val="120000"/>
              </a:lnSpc>
            </a:pPr>
            <a:r>
              <a:rPr lang="en-US" sz="6400" b="1" dirty="0"/>
              <a:t>Technical SEO</a:t>
            </a:r>
            <a:r>
              <a:rPr lang="en-US" sz="6400" dirty="0"/>
              <a:t>: Includes indexation, crawling, site speed, website architecture, structured markup, and more to ensure your website is set up in a way that is accessible to search engines. You can use tools including page speed checkers like </a:t>
            </a:r>
            <a:r>
              <a:rPr lang="en-US" sz="6400" dirty="0">
                <a:hlinkClick r:id="rId3">
                  <a:extLst>
                    <a:ext uri="{A12FA001-AC4F-418D-AE19-62706E023703}">
                      <ahyp:hlinkClr xmlns:ahyp="http://schemas.microsoft.com/office/drawing/2018/hyperlinkcolor" val="tx"/>
                    </a:ext>
                  </a:extLst>
                </a:hlinkClick>
              </a:rPr>
              <a:t>GTMetrix</a:t>
            </a:r>
            <a:r>
              <a:rPr lang="en-US" sz="6400" dirty="0"/>
              <a:t>, or page crawlers like our </a:t>
            </a:r>
            <a:r>
              <a:rPr lang="en-US" sz="6400" dirty="0">
                <a:hlinkClick r:id="rId4">
                  <a:extLst>
                    <a:ext uri="{A12FA001-AC4F-418D-AE19-62706E023703}">
                      <ahyp:hlinkClr xmlns:ahyp="http://schemas.microsoft.com/office/drawing/2018/hyperlinkcolor" val="tx"/>
                    </a:ext>
                  </a:extLst>
                </a:hlinkClick>
              </a:rPr>
              <a:t>Site Audit tool</a:t>
            </a:r>
            <a:r>
              <a:rPr lang="en-US" sz="6400" dirty="0"/>
              <a:t>.</a:t>
            </a:r>
          </a:p>
          <a:p>
            <a:pPr>
              <a:lnSpc>
                <a:spcPct val="120000"/>
              </a:lnSpc>
            </a:pPr>
            <a:endParaRPr lang="en-US" sz="6400" dirty="0"/>
          </a:p>
          <a:p>
            <a:pPr>
              <a:lnSpc>
                <a:spcPct val="120000"/>
              </a:lnSpc>
            </a:pPr>
            <a:r>
              <a:rPr lang="en-US" sz="6400" b="1" dirty="0"/>
              <a:t>Local SEO</a:t>
            </a:r>
            <a:r>
              <a:rPr lang="en-US" sz="6400" dirty="0"/>
              <a:t>: Includes maintaining your business profile, managing reviews, optimizing for voice search, etc. to earn a local presence for your business. You should manage your reviews, keep any directory listings up-to-date and uniform, and optimize location pages. </a:t>
            </a:r>
          </a:p>
          <a:p>
            <a:endParaRPr lang="en-US" dirty="0"/>
          </a:p>
        </p:txBody>
      </p:sp>
      <p:sp>
        <p:nvSpPr>
          <p:cNvPr id="4" name="Slide Number Placeholder 3">
            <a:extLst>
              <a:ext uri="{FF2B5EF4-FFF2-40B4-BE49-F238E27FC236}">
                <a16:creationId xmlns:a16="http://schemas.microsoft.com/office/drawing/2014/main" id="{38441A5D-322F-B049-AC2D-CF5A6A7C407F}"/>
              </a:ext>
            </a:extLst>
          </p:cNvPr>
          <p:cNvSpPr>
            <a:spLocks noGrp="1"/>
          </p:cNvSpPr>
          <p:nvPr>
            <p:ph type="sldNum" sz="quarter" idx="12"/>
          </p:nvPr>
        </p:nvSpPr>
        <p:spPr/>
        <p:txBody>
          <a:bodyPr/>
          <a:lstStyle/>
          <a:p>
            <a:fld id="{CB1E4CB7-CB13-4810-BF18-BE31AFC64F93}" type="slidenum">
              <a:rPr lang="en-US" smtClean="0"/>
              <a:t>11</a:t>
            </a:fld>
            <a:endParaRPr lang="en-US"/>
          </a:p>
        </p:txBody>
      </p:sp>
    </p:spTree>
    <p:extLst>
      <p:ext uri="{BB962C8B-B14F-4D97-AF65-F5344CB8AC3E}">
        <p14:creationId xmlns:p14="http://schemas.microsoft.com/office/powerpoint/2010/main" val="2288704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7">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4C0624-BB9E-084F-8A0E-99811719E740}"/>
              </a:ext>
            </a:extLst>
          </p:cNvPr>
          <p:cNvSpPr>
            <a:spLocks noGrp="1"/>
          </p:cNvSpPr>
          <p:nvPr>
            <p:ph type="title"/>
          </p:nvPr>
        </p:nvSpPr>
        <p:spPr>
          <a:xfrm>
            <a:off x="5834851" y="472198"/>
            <a:ext cx="6609561" cy="715959"/>
          </a:xfrm>
        </p:spPr>
        <p:txBody>
          <a:bodyPr>
            <a:normAutofit/>
          </a:bodyPr>
          <a:lstStyle/>
          <a:p>
            <a:r>
              <a:rPr lang="en-US" sz="3900" dirty="0"/>
              <a:t>How can one learn SEO?</a:t>
            </a:r>
          </a:p>
        </p:txBody>
      </p:sp>
      <p:pic>
        <p:nvPicPr>
          <p:cNvPr id="25" name="Picture 13" descr="Sphere of mesh and nodes">
            <a:extLst>
              <a:ext uri="{FF2B5EF4-FFF2-40B4-BE49-F238E27FC236}">
                <a16:creationId xmlns:a16="http://schemas.microsoft.com/office/drawing/2014/main" id="{8ADB4218-7609-4A32-976C-BF03C679A6B8}"/>
              </a:ext>
            </a:extLst>
          </p:cNvPr>
          <p:cNvPicPr>
            <a:picLocks noChangeAspect="1"/>
          </p:cNvPicPr>
          <p:nvPr/>
        </p:nvPicPr>
        <p:blipFill rotWithShape="1">
          <a:blip r:embed="rId2"/>
          <a:srcRect l="35942" r="4954"/>
          <a:stretch/>
        </p:blipFill>
        <p:spPr>
          <a:xfrm>
            <a:off x="20" y="10"/>
            <a:ext cx="5404493" cy="6857990"/>
          </a:xfrm>
          <a:prstGeom prst="rect">
            <a:avLst/>
          </a:prstGeom>
        </p:spPr>
      </p:pic>
      <p:sp>
        <p:nvSpPr>
          <p:cNvPr id="26" name="Content Placeholder 2">
            <a:extLst>
              <a:ext uri="{FF2B5EF4-FFF2-40B4-BE49-F238E27FC236}">
                <a16:creationId xmlns:a16="http://schemas.microsoft.com/office/drawing/2014/main" id="{62187AC3-11C6-9F4C-88C6-1F7E09517956}"/>
              </a:ext>
            </a:extLst>
          </p:cNvPr>
          <p:cNvSpPr>
            <a:spLocks noGrp="1"/>
          </p:cNvSpPr>
          <p:nvPr>
            <p:ph idx="1"/>
          </p:nvPr>
        </p:nvSpPr>
        <p:spPr>
          <a:xfrm>
            <a:off x="5834851" y="1405174"/>
            <a:ext cx="5266535" cy="3884983"/>
          </a:xfrm>
        </p:spPr>
        <p:txBody>
          <a:bodyPr>
            <a:normAutofit fontScale="70000" lnSpcReduction="20000"/>
          </a:bodyPr>
          <a:lstStyle/>
          <a:p>
            <a:pPr>
              <a:lnSpc>
                <a:spcPct val="120000"/>
              </a:lnSpc>
            </a:pPr>
            <a:r>
              <a:rPr lang="en-US" sz="2300" b="1" dirty="0"/>
              <a:t>On-Page SEO</a:t>
            </a:r>
            <a:r>
              <a:rPr lang="en-US" sz="2300" dirty="0"/>
              <a:t>: Includes content, keywords, images, title tags, internal links, and essentially anything on the actual web page. There are many keyword research tools out there that can help you get started with the keyword research phase, like the </a:t>
            </a:r>
            <a:r>
              <a:rPr lang="en-US" sz="2300" dirty="0">
                <a:hlinkClick r:id="rId3">
                  <a:extLst>
                    <a:ext uri="{A12FA001-AC4F-418D-AE19-62706E023703}">
                      <ahyp:hlinkClr xmlns:ahyp="http://schemas.microsoft.com/office/drawing/2018/hyperlinkcolor" val="tx"/>
                    </a:ext>
                  </a:extLst>
                </a:hlinkClick>
              </a:rPr>
              <a:t>Keyword Magic Tool</a:t>
            </a:r>
            <a:r>
              <a:rPr lang="en-US" sz="2300" dirty="0"/>
              <a:t>. </a:t>
            </a:r>
          </a:p>
          <a:p>
            <a:pPr>
              <a:lnSpc>
                <a:spcPct val="120000"/>
              </a:lnSpc>
            </a:pPr>
            <a:endParaRPr lang="en-US" sz="2300" dirty="0"/>
          </a:p>
          <a:p>
            <a:pPr>
              <a:lnSpc>
                <a:spcPct val="120000"/>
              </a:lnSpc>
            </a:pPr>
            <a:r>
              <a:rPr lang="en-US" sz="2300" b="1" dirty="0"/>
              <a:t>Off-Page SEO</a:t>
            </a:r>
            <a:r>
              <a:rPr lang="en-US" sz="2300" dirty="0"/>
              <a:t>: Includes actions taken outside of your own website to influence rankings, including building backlinks, implementing a social media strategy, engaging in influencer marketing, and more. You can use tools like the </a:t>
            </a:r>
            <a:r>
              <a:rPr lang="en-US" sz="2300" dirty="0">
                <a:hlinkClick r:id="rId4">
                  <a:extLst>
                    <a:ext uri="{A12FA001-AC4F-418D-AE19-62706E023703}">
                      <ahyp:hlinkClr xmlns:ahyp="http://schemas.microsoft.com/office/drawing/2018/hyperlinkcolor" val="tx"/>
                    </a:ext>
                  </a:extLst>
                </a:hlinkClick>
              </a:rPr>
              <a:t>Backlink Gap tool</a:t>
            </a:r>
            <a:r>
              <a:rPr lang="en-US" sz="2300" dirty="0"/>
              <a:t> to identify the sites to reach out to. </a:t>
            </a:r>
          </a:p>
          <a:p>
            <a:endParaRPr lang="en-US" dirty="0"/>
          </a:p>
        </p:txBody>
      </p:sp>
      <p:sp>
        <p:nvSpPr>
          <p:cNvPr id="4" name="Slide Number Placeholder 3">
            <a:extLst>
              <a:ext uri="{FF2B5EF4-FFF2-40B4-BE49-F238E27FC236}">
                <a16:creationId xmlns:a16="http://schemas.microsoft.com/office/drawing/2014/main" id="{38441A5D-322F-B049-AC2D-CF5A6A7C407F}"/>
              </a:ext>
            </a:extLst>
          </p:cNvPr>
          <p:cNvSpPr>
            <a:spLocks noGrp="1"/>
          </p:cNvSpPr>
          <p:nvPr>
            <p:ph type="sldNum" sz="quarter" idx="12"/>
          </p:nvPr>
        </p:nvSpPr>
        <p:spPr/>
        <p:txBody>
          <a:bodyPr/>
          <a:lstStyle/>
          <a:p>
            <a:fld id="{CB1E4CB7-CB13-4810-BF18-BE31AFC64F93}" type="slidenum">
              <a:rPr lang="en-US" smtClean="0"/>
              <a:t>12</a:t>
            </a:fld>
            <a:endParaRPr lang="en-US"/>
          </a:p>
        </p:txBody>
      </p:sp>
    </p:spTree>
    <p:extLst>
      <p:ext uri="{BB962C8B-B14F-4D97-AF65-F5344CB8AC3E}">
        <p14:creationId xmlns:p14="http://schemas.microsoft.com/office/powerpoint/2010/main" val="3782445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2" name="Rectangle 21">
            <a:extLst>
              <a:ext uri="{FF2B5EF4-FFF2-40B4-BE49-F238E27FC236}">
                <a16:creationId xmlns:a16="http://schemas.microsoft.com/office/drawing/2014/main" id="{2C84039B-8CF9-47CD-8F02-B1DBD5E756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Working space background">
            <a:extLst>
              <a:ext uri="{FF2B5EF4-FFF2-40B4-BE49-F238E27FC236}">
                <a16:creationId xmlns:a16="http://schemas.microsoft.com/office/drawing/2014/main" id="{3D56949C-E646-42AD-91BC-D54C4497D3CA}"/>
              </a:ext>
            </a:extLst>
          </p:cNvPr>
          <p:cNvPicPr>
            <a:picLocks noChangeAspect="1"/>
          </p:cNvPicPr>
          <p:nvPr/>
        </p:nvPicPr>
        <p:blipFill rotWithShape="1">
          <a:blip r:embed="rId2"/>
          <a:srcRect t="5743" b="9987"/>
          <a:stretch/>
        </p:blipFill>
        <p:spPr>
          <a:xfrm>
            <a:off x="23" y="10"/>
            <a:ext cx="12191977" cy="6857990"/>
          </a:xfrm>
          <a:prstGeom prst="rect">
            <a:avLst/>
          </a:prstGeom>
        </p:spPr>
      </p:pic>
      <p:sp>
        <p:nvSpPr>
          <p:cNvPr id="24" name="Rectangle 23">
            <a:extLst>
              <a:ext uri="{FF2B5EF4-FFF2-40B4-BE49-F238E27FC236}">
                <a16:creationId xmlns:a16="http://schemas.microsoft.com/office/drawing/2014/main" id="{48D8C7A8-9E05-4465-8B1B-577C9F1DB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09F66A-B3BA-BD42-B0A0-771B01A5F8FB}"/>
              </a:ext>
            </a:extLst>
          </p:cNvPr>
          <p:cNvSpPr>
            <a:spLocks noGrp="1"/>
          </p:cNvSpPr>
          <p:nvPr>
            <p:ph type="title"/>
          </p:nvPr>
        </p:nvSpPr>
        <p:spPr>
          <a:xfrm>
            <a:off x="859580" y="403073"/>
            <a:ext cx="5989320" cy="1269890"/>
          </a:xfrm>
        </p:spPr>
        <p:txBody>
          <a:bodyPr vert="horz" lIns="91440" tIns="45720" rIns="91440" bIns="45720" rtlCol="0" anchor="b">
            <a:normAutofit/>
          </a:bodyPr>
          <a:lstStyle/>
          <a:p>
            <a:r>
              <a:rPr lang="en-US" sz="3800" dirty="0">
                <a:solidFill>
                  <a:schemeClr val="bg1"/>
                </a:solidFill>
              </a:rPr>
              <a:t>Editors and SEO </a:t>
            </a:r>
            <a:br>
              <a:rPr lang="en-US" sz="3800" dirty="0">
                <a:solidFill>
                  <a:schemeClr val="bg1"/>
                </a:solidFill>
              </a:rPr>
            </a:br>
            <a:endParaRPr lang="en-US" sz="3800" dirty="0">
              <a:solidFill>
                <a:schemeClr val="bg1"/>
              </a:solidFill>
            </a:endParaRPr>
          </a:p>
        </p:txBody>
      </p:sp>
      <p:sp>
        <p:nvSpPr>
          <p:cNvPr id="8" name="TextBox 7">
            <a:extLst>
              <a:ext uri="{FF2B5EF4-FFF2-40B4-BE49-F238E27FC236}">
                <a16:creationId xmlns:a16="http://schemas.microsoft.com/office/drawing/2014/main" id="{C5DF4E6B-855B-8E4B-A245-15FAAF238665}"/>
              </a:ext>
            </a:extLst>
          </p:cNvPr>
          <p:cNvSpPr txBox="1"/>
          <p:nvPr/>
        </p:nvSpPr>
        <p:spPr>
          <a:xfrm>
            <a:off x="836814" y="1347482"/>
            <a:ext cx="6207918" cy="369332"/>
          </a:xfrm>
          <a:prstGeom prst="rect">
            <a:avLst/>
          </a:prstGeom>
          <a:noFill/>
        </p:spPr>
        <p:txBody>
          <a:bodyPr wrap="square">
            <a:spAutoFit/>
          </a:bodyPr>
          <a:lstStyle/>
          <a:p>
            <a:r>
              <a:rPr lang="en-US" i="1" dirty="0">
                <a:solidFill>
                  <a:schemeClr val="bg1"/>
                </a:solidFill>
              </a:rPr>
              <a:t>Editorial teams are often put into the front line of SEO. </a:t>
            </a:r>
          </a:p>
        </p:txBody>
      </p:sp>
      <p:sp>
        <p:nvSpPr>
          <p:cNvPr id="10" name="TextBox 9">
            <a:extLst>
              <a:ext uri="{FF2B5EF4-FFF2-40B4-BE49-F238E27FC236}">
                <a16:creationId xmlns:a16="http://schemas.microsoft.com/office/drawing/2014/main" id="{40B320BF-1EE2-1F49-BDB1-D9B5574CB6D1}"/>
              </a:ext>
            </a:extLst>
          </p:cNvPr>
          <p:cNvSpPr txBox="1"/>
          <p:nvPr/>
        </p:nvSpPr>
        <p:spPr>
          <a:xfrm>
            <a:off x="870213" y="1918357"/>
            <a:ext cx="6207918" cy="1354217"/>
          </a:xfrm>
          <a:prstGeom prst="rect">
            <a:avLst/>
          </a:prstGeom>
          <a:noFill/>
        </p:spPr>
        <p:txBody>
          <a:bodyPr wrap="square">
            <a:spAutoFit/>
          </a:bodyPr>
          <a:lstStyle/>
          <a:p>
            <a:pPr algn="l"/>
            <a:r>
              <a:rPr lang="en-US" b="1" dirty="0">
                <a:solidFill>
                  <a:schemeClr val="bg1"/>
                </a:solidFill>
              </a:rPr>
              <a:t>What is in SEO for editors? </a:t>
            </a:r>
          </a:p>
          <a:p>
            <a:pPr algn="l"/>
            <a:r>
              <a:rPr lang="en-US" sz="1600" dirty="0">
                <a:solidFill>
                  <a:schemeClr val="bg1"/>
                </a:solidFill>
              </a:rPr>
              <a:t>1) More readers for your stories.</a:t>
            </a:r>
          </a:p>
          <a:p>
            <a:pPr algn="l"/>
            <a:r>
              <a:rPr lang="en-US" sz="1600" dirty="0">
                <a:solidFill>
                  <a:schemeClr val="bg1"/>
                </a:solidFill>
              </a:rPr>
              <a:t>2) Get promoted and earn more money.</a:t>
            </a:r>
          </a:p>
          <a:p>
            <a:pPr algn="l"/>
            <a:r>
              <a:rPr lang="en-US" sz="1600" dirty="0">
                <a:solidFill>
                  <a:schemeClr val="bg1"/>
                </a:solidFill>
              </a:rPr>
              <a:t>If yours are the stories that get the most readers, mentions and response, that should help you.</a:t>
            </a:r>
          </a:p>
        </p:txBody>
      </p:sp>
      <p:sp>
        <p:nvSpPr>
          <p:cNvPr id="12" name="TextBox 11">
            <a:extLst>
              <a:ext uri="{FF2B5EF4-FFF2-40B4-BE49-F238E27FC236}">
                <a16:creationId xmlns:a16="http://schemas.microsoft.com/office/drawing/2014/main" id="{F2CEEF04-B171-114B-B826-5F6DBA7C0217}"/>
              </a:ext>
            </a:extLst>
          </p:cNvPr>
          <p:cNvSpPr txBox="1"/>
          <p:nvPr/>
        </p:nvSpPr>
        <p:spPr>
          <a:xfrm>
            <a:off x="870213" y="3691427"/>
            <a:ext cx="6774601" cy="369332"/>
          </a:xfrm>
          <a:prstGeom prst="rect">
            <a:avLst/>
          </a:prstGeom>
          <a:noFill/>
        </p:spPr>
        <p:txBody>
          <a:bodyPr wrap="square">
            <a:spAutoFit/>
          </a:bodyPr>
          <a:lstStyle/>
          <a:p>
            <a:pPr algn="l"/>
            <a:r>
              <a:rPr lang="en-US" b="1" dirty="0">
                <a:solidFill>
                  <a:schemeClr val="bg1"/>
                </a:solidFill>
              </a:rPr>
              <a:t>What do writers and editors need to know about SEO?</a:t>
            </a:r>
          </a:p>
        </p:txBody>
      </p:sp>
      <p:sp>
        <p:nvSpPr>
          <p:cNvPr id="14" name="TextBox 13">
            <a:extLst>
              <a:ext uri="{FF2B5EF4-FFF2-40B4-BE49-F238E27FC236}">
                <a16:creationId xmlns:a16="http://schemas.microsoft.com/office/drawing/2014/main" id="{D01D021B-4295-4045-AB56-023AF90CE98C}"/>
              </a:ext>
            </a:extLst>
          </p:cNvPr>
          <p:cNvSpPr txBox="1"/>
          <p:nvPr/>
        </p:nvSpPr>
        <p:spPr>
          <a:xfrm>
            <a:off x="836814" y="4068640"/>
            <a:ext cx="6207918" cy="2585323"/>
          </a:xfrm>
          <a:prstGeom prst="rect">
            <a:avLst/>
          </a:prstGeom>
          <a:noFill/>
        </p:spPr>
        <p:txBody>
          <a:bodyPr wrap="square">
            <a:spAutoFit/>
          </a:bodyPr>
          <a:lstStyle/>
          <a:p>
            <a:pPr marL="285750" indent="-285750">
              <a:buFont typeface="Arial" panose="020B0604020202020204" pitchFamily="34" charset="0"/>
              <a:buChar char="•"/>
            </a:pPr>
            <a:r>
              <a:rPr lang="en-US" sz="1600" b="1" dirty="0">
                <a:solidFill>
                  <a:schemeClr val="bg1"/>
                </a:solidFill>
              </a:rPr>
              <a:t>How to write headlines</a:t>
            </a:r>
            <a:r>
              <a:rPr lang="en-US" sz="1600" dirty="0">
                <a:solidFill>
                  <a:schemeClr val="bg1"/>
                </a:solidFill>
              </a:rPr>
              <a:t>: Creating alluring and descriptive headlines for the web followed by editing/reviewing them. </a:t>
            </a:r>
          </a:p>
          <a:p>
            <a:pPr marL="285750" indent="-285750">
              <a:buFont typeface="Arial" panose="020B0604020202020204" pitchFamily="34" charset="0"/>
              <a:buChar char="•"/>
            </a:pPr>
            <a:endParaRPr lang="en-US" sz="1600" b="1" dirty="0">
              <a:solidFill>
                <a:schemeClr val="bg1"/>
              </a:solidFill>
            </a:endParaRPr>
          </a:p>
          <a:p>
            <a:pPr marL="285750" indent="-285750">
              <a:buFont typeface="Arial" panose="020B0604020202020204" pitchFamily="34" charset="0"/>
              <a:buChar char="•"/>
            </a:pPr>
            <a:r>
              <a:rPr lang="en-US" sz="1600" b="1" dirty="0">
                <a:solidFill>
                  <a:schemeClr val="bg1"/>
                </a:solidFill>
              </a:rPr>
              <a:t>Use of keywords</a:t>
            </a:r>
            <a:r>
              <a:rPr lang="en-US" sz="1600" dirty="0">
                <a:solidFill>
                  <a:schemeClr val="bg1"/>
                </a:solidFill>
              </a:rPr>
              <a:t>: Put together a target list of keywords and phrases which relate to the central themes of the sites. </a:t>
            </a:r>
          </a:p>
          <a:p>
            <a:pPr marL="285750" indent="-285750">
              <a:buFont typeface="Arial" panose="020B0604020202020204" pitchFamily="34" charset="0"/>
              <a:buChar char="•"/>
            </a:pPr>
            <a:endParaRPr lang="en-US" sz="1600" dirty="0">
              <a:solidFill>
                <a:schemeClr val="bg1"/>
              </a:solidFill>
            </a:endParaRPr>
          </a:p>
          <a:p>
            <a:pPr marL="285750" indent="-285750">
              <a:buFont typeface="Arial" panose="020B0604020202020204" pitchFamily="34" charset="0"/>
              <a:buChar char="•"/>
            </a:pPr>
            <a:r>
              <a:rPr lang="en-US" sz="1600" b="1" dirty="0">
                <a:solidFill>
                  <a:schemeClr val="bg1"/>
                </a:solidFill>
              </a:rPr>
              <a:t>Linking</a:t>
            </a:r>
            <a:r>
              <a:rPr lang="en-US" sz="1600" dirty="0">
                <a:solidFill>
                  <a:schemeClr val="bg1"/>
                </a:solidFill>
              </a:rPr>
              <a:t>: Link to outside sources, when referencing a quote, a piece of research, or perhaps talking about a product or website.</a:t>
            </a:r>
          </a:p>
          <a:p>
            <a:pPr marL="285750" indent="-285750" algn="l">
              <a:buFont typeface="Arial" panose="020B0604020202020204" pitchFamily="34" charset="0"/>
              <a:buChar char="•"/>
            </a:pPr>
            <a:endParaRPr lang="en-US" b="1" i="0" u="none" strike="noStrike" dirty="0">
              <a:solidFill>
                <a:schemeClr val="bg1"/>
              </a:solidFill>
              <a:effectLst/>
              <a:latin typeface="PT Sans" panose="020B0503020203020204" pitchFamily="34" charset="77"/>
            </a:endParaRPr>
          </a:p>
        </p:txBody>
      </p:sp>
      <p:sp>
        <p:nvSpPr>
          <p:cNvPr id="9" name="Slide Number Placeholder 8">
            <a:extLst>
              <a:ext uri="{FF2B5EF4-FFF2-40B4-BE49-F238E27FC236}">
                <a16:creationId xmlns:a16="http://schemas.microsoft.com/office/drawing/2014/main" id="{79228389-C52D-ED47-BC34-5EDB86BC21B2}"/>
              </a:ext>
            </a:extLst>
          </p:cNvPr>
          <p:cNvSpPr>
            <a:spLocks noGrp="1"/>
          </p:cNvSpPr>
          <p:nvPr>
            <p:ph type="sldNum" sz="quarter" idx="12"/>
          </p:nvPr>
        </p:nvSpPr>
        <p:spPr/>
        <p:txBody>
          <a:bodyPr/>
          <a:lstStyle/>
          <a:p>
            <a:fld id="{CB1E4CB7-CB13-4810-BF18-BE31AFC64F93}" type="slidenum">
              <a:rPr lang="en-US" smtClean="0"/>
              <a:t>13</a:t>
            </a:fld>
            <a:endParaRPr lang="en-US"/>
          </a:p>
        </p:txBody>
      </p:sp>
    </p:spTree>
    <p:extLst>
      <p:ext uri="{BB962C8B-B14F-4D97-AF65-F5344CB8AC3E}">
        <p14:creationId xmlns:p14="http://schemas.microsoft.com/office/powerpoint/2010/main" val="2731373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C82854-AA4E-804D-922B-EF87EE94D44E}"/>
              </a:ext>
            </a:extLst>
          </p:cNvPr>
          <p:cNvSpPr>
            <a:spLocks noGrp="1"/>
          </p:cNvSpPr>
          <p:nvPr>
            <p:ph type="title"/>
          </p:nvPr>
        </p:nvSpPr>
        <p:spPr>
          <a:xfrm>
            <a:off x="389860" y="195426"/>
            <a:ext cx="3880511" cy="1577849"/>
          </a:xfrm>
        </p:spPr>
        <p:txBody>
          <a:bodyPr vert="horz" lIns="91440" tIns="45720" rIns="91440" bIns="45720" rtlCol="0" anchor="t">
            <a:normAutofit/>
          </a:bodyPr>
          <a:lstStyle/>
          <a:p>
            <a:r>
              <a:rPr lang="en-US" kern="1200" spc="-50" baseline="0" dirty="0">
                <a:solidFill>
                  <a:schemeClr val="tx1"/>
                </a:solidFill>
                <a:latin typeface="+mj-lt"/>
                <a:ea typeface="+mj-ea"/>
                <a:cs typeface="+mj-cs"/>
              </a:rPr>
              <a:t>SEO Glossary</a:t>
            </a:r>
            <a:br>
              <a:rPr lang="en-US" kern="1200" spc="-50" baseline="0" dirty="0">
                <a:solidFill>
                  <a:schemeClr val="tx1"/>
                </a:solidFill>
                <a:latin typeface="+mj-lt"/>
                <a:ea typeface="+mj-ea"/>
                <a:cs typeface="+mj-cs"/>
              </a:rPr>
            </a:br>
            <a:endParaRPr lang="en-US" kern="1200" spc="-50" baseline="0" dirty="0">
              <a:solidFill>
                <a:schemeClr val="tx1"/>
              </a:solidFill>
              <a:latin typeface="+mj-lt"/>
              <a:ea typeface="+mj-ea"/>
              <a:cs typeface="+mj-cs"/>
            </a:endParaRPr>
          </a:p>
        </p:txBody>
      </p:sp>
      <p:sp>
        <p:nvSpPr>
          <p:cNvPr id="8" name="TextBox 7">
            <a:extLst>
              <a:ext uri="{FF2B5EF4-FFF2-40B4-BE49-F238E27FC236}">
                <a16:creationId xmlns:a16="http://schemas.microsoft.com/office/drawing/2014/main" id="{590FC6BC-654A-5E41-994C-F1B1F237045E}"/>
              </a:ext>
            </a:extLst>
          </p:cNvPr>
          <p:cNvSpPr txBox="1"/>
          <p:nvPr/>
        </p:nvSpPr>
        <p:spPr>
          <a:xfrm>
            <a:off x="389860" y="1153413"/>
            <a:ext cx="4809461" cy="4551174"/>
          </a:xfrm>
          <a:prstGeom prst="rect">
            <a:avLst/>
          </a:prstGeom>
        </p:spPr>
        <p:txBody>
          <a:bodyPr vert="horz" lIns="91440" tIns="45720" rIns="91440" bIns="45720" rtlCol="0">
            <a:noAutofit/>
          </a:bodyPr>
          <a:lstStyle/>
          <a:p>
            <a:pPr>
              <a:lnSpc>
                <a:spcPct val="120000"/>
              </a:lnSpc>
              <a:spcAft>
                <a:spcPts val="600"/>
              </a:spcAft>
            </a:pPr>
            <a:r>
              <a:rPr lang="en-US" sz="1200" b="1" dirty="0"/>
              <a:t>Index</a:t>
            </a:r>
            <a:r>
              <a:rPr lang="en-US" sz="1200" dirty="0"/>
              <a:t> - Google stores all web pages that it knows about in its index. The index entry for each page describes the content and location (URL) of that page. To index is when Google fetches a page, reads it, and adds it to the index: Google indexed several pages on my site today.</a:t>
            </a:r>
          </a:p>
          <a:p>
            <a:pPr>
              <a:lnSpc>
                <a:spcPct val="120000"/>
              </a:lnSpc>
              <a:spcAft>
                <a:spcPts val="600"/>
              </a:spcAft>
            </a:pPr>
            <a:endParaRPr lang="en-US" sz="1200" dirty="0"/>
          </a:p>
          <a:p>
            <a:pPr>
              <a:lnSpc>
                <a:spcPct val="120000"/>
              </a:lnSpc>
              <a:spcAft>
                <a:spcPts val="600"/>
              </a:spcAft>
            </a:pPr>
            <a:r>
              <a:rPr lang="en-US" sz="1200" b="1" dirty="0"/>
              <a:t>Crawl</a:t>
            </a:r>
            <a:r>
              <a:rPr lang="en-US" sz="1200" dirty="0"/>
              <a:t> - The process of looking for new or updated web pages. Google discovers URLs by following links, by reading sitemaps, and by many other means. Google crawls the web, looking for new pages, then indexes them (when appropriate).</a:t>
            </a:r>
          </a:p>
          <a:p>
            <a:pPr>
              <a:lnSpc>
                <a:spcPct val="120000"/>
              </a:lnSpc>
              <a:spcAft>
                <a:spcPts val="600"/>
              </a:spcAft>
            </a:pPr>
            <a:endParaRPr lang="en-US" sz="1200" dirty="0"/>
          </a:p>
          <a:p>
            <a:pPr>
              <a:lnSpc>
                <a:spcPct val="120000"/>
              </a:lnSpc>
              <a:spcAft>
                <a:spcPts val="600"/>
              </a:spcAft>
            </a:pPr>
            <a:r>
              <a:rPr lang="en-US" sz="1200" b="1" dirty="0"/>
              <a:t>Crawler</a:t>
            </a:r>
            <a:r>
              <a:rPr lang="en-US" sz="1200" dirty="0"/>
              <a:t> - Automated software that crawls (fetches) pages from the web and indexes them.</a:t>
            </a:r>
          </a:p>
          <a:p>
            <a:pPr>
              <a:lnSpc>
                <a:spcPct val="120000"/>
              </a:lnSpc>
              <a:spcAft>
                <a:spcPts val="600"/>
              </a:spcAft>
            </a:pPr>
            <a:endParaRPr lang="en-US" sz="1200" dirty="0"/>
          </a:p>
          <a:p>
            <a:pPr>
              <a:lnSpc>
                <a:spcPct val="120000"/>
              </a:lnSpc>
              <a:spcAft>
                <a:spcPts val="600"/>
              </a:spcAft>
            </a:pPr>
            <a:r>
              <a:rPr lang="en-US" sz="1200" b="1" dirty="0"/>
              <a:t>Googlebot</a:t>
            </a:r>
            <a:r>
              <a:rPr lang="en-US" sz="1200" dirty="0"/>
              <a:t> - The generic name of Google's crawler. Googlebot crawls the web constantly.</a:t>
            </a:r>
          </a:p>
          <a:p>
            <a:pPr>
              <a:lnSpc>
                <a:spcPct val="120000"/>
              </a:lnSpc>
              <a:spcAft>
                <a:spcPts val="600"/>
              </a:spcAft>
            </a:pPr>
            <a:endParaRPr lang="en-US" sz="1200" dirty="0"/>
          </a:p>
          <a:p>
            <a:pPr>
              <a:lnSpc>
                <a:spcPct val="120000"/>
              </a:lnSpc>
              <a:spcAft>
                <a:spcPts val="600"/>
              </a:spcAft>
            </a:pPr>
            <a:r>
              <a:rPr lang="en-US" sz="1200" b="1" dirty="0"/>
              <a:t>SEO</a:t>
            </a:r>
            <a:r>
              <a:rPr lang="en-US" sz="1200" dirty="0"/>
              <a:t> - Search engine optimization: the process of making your site better for search engines. Also, the job title of a person who does this for a living: We just hired a new SEO to improve our presence on the web.</a:t>
            </a:r>
          </a:p>
        </p:txBody>
      </p:sp>
      <p:pic>
        <p:nvPicPr>
          <p:cNvPr id="6" name="Picture 5" descr="Shape&#10;&#10;Description automatically generated">
            <a:extLst>
              <a:ext uri="{FF2B5EF4-FFF2-40B4-BE49-F238E27FC236}">
                <a16:creationId xmlns:a16="http://schemas.microsoft.com/office/drawing/2014/main" id="{F964082A-9D6C-FD4F-8330-1B7E58510DC4}"/>
              </a:ext>
            </a:extLst>
          </p:cNvPr>
          <p:cNvPicPr>
            <a:picLocks noChangeAspect="1"/>
          </p:cNvPicPr>
          <p:nvPr/>
        </p:nvPicPr>
        <p:blipFill rotWithShape="1">
          <a:blip r:embed="rId2"/>
          <a:srcRect l="8867" r="15880" b="-1"/>
          <a:stretch/>
        </p:blipFill>
        <p:spPr>
          <a:xfrm>
            <a:off x="5401463" y="10"/>
            <a:ext cx="6790537" cy="6857990"/>
          </a:xfrm>
          <a:prstGeom prst="rect">
            <a:avLst/>
          </a:prstGeom>
        </p:spPr>
      </p:pic>
      <p:sp>
        <p:nvSpPr>
          <p:cNvPr id="5" name="Slide Number Placeholder 4">
            <a:extLst>
              <a:ext uri="{FF2B5EF4-FFF2-40B4-BE49-F238E27FC236}">
                <a16:creationId xmlns:a16="http://schemas.microsoft.com/office/drawing/2014/main" id="{BDC945B6-354A-BC4B-B46A-AA8536C2A44A}"/>
              </a:ext>
            </a:extLst>
          </p:cNvPr>
          <p:cNvSpPr>
            <a:spLocks noGrp="1"/>
          </p:cNvSpPr>
          <p:nvPr>
            <p:ph type="sldNum" sz="quarter" idx="12"/>
          </p:nvPr>
        </p:nvSpPr>
        <p:spPr>
          <a:xfrm>
            <a:off x="10899648" y="6400800"/>
            <a:ext cx="530352" cy="365125"/>
          </a:xfrm>
        </p:spPr>
        <p:txBody>
          <a:bodyPr vert="horz" lIns="91440" tIns="45720" rIns="91440" bIns="45720" rtlCol="0" anchor="ctr">
            <a:normAutofit/>
          </a:bodyPr>
          <a:lstStyle/>
          <a:p>
            <a:pPr>
              <a:spcAft>
                <a:spcPts val="600"/>
              </a:spcAft>
            </a:pPr>
            <a:fld id="{CB1E4CB7-CB13-4810-BF18-BE31AFC64F93}" type="slidenum">
              <a:rPr lang="en-US">
                <a:solidFill>
                  <a:srgbClr val="FFFFFF"/>
                </a:solidFill>
              </a:rPr>
              <a:pPr>
                <a:spcAft>
                  <a:spcPts val="600"/>
                </a:spcAft>
              </a:pPr>
              <a:t>14</a:t>
            </a:fld>
            <a:endParaRPr lang="en-US">
              <a:solidFill>
                <a:srgbClr val="FFFFFF"/>
              </a:solidFill>
            </a:endParaRPr>
          </a:p>
        </p:txBody>
      </p:sp>
    </p:spTree>
    <p:extLst>
      <p:ext uri="{BB962C8B-B14F-4D97-AF65-F5344CB8AC3E}">
        <p14:creationId xmlns:p14="http://schemas.microsoft.com/office/powerpoint/2010/main" val="3861463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C82854-AA4E-804D-922B-EF87EE94D44E}"/>
              </a:ext>
            </a:extLst>
          </p:cNvPr>
          <p:cNvSpPr>
            <a:spLocks noGrp="1"/>
          </p:cNvSpPr>
          <p:nvPr>
            <p:ph type="title"/>
          </p:nvPr>
        </p:nvSpPr>
        <p:spPr>
          <a:xfrm>
            <a:off x="6163465" y="280041"/>
            <a:ext cx="5266535" cy="1345115"/>
          </a:xfrm>
        </p:spPr>
        <p:txBody>
          <a:bodyPr vert="horz" lIns="91440" tIns="45720" rIns="91440" bIns="45720" rtlCol="0" anchor="t">
            <a:normAutofit/>
          </a:bodyPr>
          <a:lstStyle/>
          <a:p>
            <a:br>
              <a:rPr lang="en-US" kern="1200" spc="-50" baseline="0" dirty="0">
                <a:solidFill>
                  <a:schemeClr val="tx1"/>
                </a:solidFill>
                <a:latin typeface="+mj-lt"/>
                <a:ea typeface="+mj-ea"/>
                <a:cs typeface="+mj-cs"/>
              </a:rPr>
            </a:br>
            <a:r>
              <a:rPr lang="en-US" kern="1200" spc="-50" baseline="0" dirty="0">
                <a:solidFill>
                  <a:schemeClr val="tx1"/>
                </a:solidFill>
                <a:latin typeface="+mj-lt"/>
                <a:ea typeface="+mj-ea"/>
                <a:cs typeface="+mj-cs"/>
              </a:rPr>
              <a:t>Activity  </a:t>
            </a:r>
          </a:p>
        </p:txBody>
      </p:sp>
      <p:pic>
        <p:nvPicPr>
          <p:cNvPr id="6" name="Picture 5" descr="A person running on a paved area&#10;&#10;Description automatically generated with low confidence">
            <a:extLst>
              <a:ext uri="{FF2B5EF4-FFF2-40B4-BE49-F238E27FC236}">
                <a16:creationId xmlns:a16="http://schemas.microsoft.com/office/drawing/2014/main" id="{BDDB4896-503E-A94C-BCCA-BFBCB6A83588}"/>
              </a:ext>
            </a:extLst>
          </p:cNvPr>
          <p:cNvPicPr>
            <a:picLocks noChangeAspect="1"/>
          </p:cNvPicPr>
          <p:nvPr/>
        </p:nvPicPr>
        <p:blipFill rotWithShape="1">
          <a:blip r:embed="rId2"/>
          <a:srcRect l="47398" r="-1" b="-1"/>
          <a:stretch/>
        </p:blipFill>
        <p:spPr>
          <a:xfrm>
            <a:off x="20" y="10"/>
            <a:ext cx="5404493" cy="6857990"/>
          </a:xfrm>
          <a:prstGeom prst="rect">
            <a:avLst/>
          </a:prstGeom>
        </p:spPr>
      </p:pic>
      <p:sp>
        <p:nvSpPr>
          <p:cNvPr id="8" name="TextBox 7">
            <a:extLst>
              <a:ext uri="{FF2B5EF4-FFF2-40B4-BE49-F238E27FC236}">
                <a16:creationId xmlns:a16="http://schemas.microsoft.com/office/drawing/2014/main" id="{66529EA8-73ED-DA46-8B99-A6DCCD81D5F9}"/>
              </a:ext>
            </a:extLst>
          </p:cNvPr>
          <p:cNvSpPr txBox="1"/>
          <p:nvPr/>
        </p:nvSpPr>
        <p:spPr>
          <a:xfrm>
            <a:off x="6095999" y="1905196"/>
            <a:ext cx="5266535" cy="3884983"/>
          </a:xfrm>
          <a:prstGeom prst="rect">
            <a:avLst/>
          </a:prstGeom>
        </p:spPr>
        <p:txBody>
          <a:bodyPr vert="horz" lIns="91440" tIns="45720" rIns="91440" bIns="45720" rtlCol="0">
            <a:normAutofit/>
          </a:bodyPr>
          <a:lstStyle/>
          <a:p>
            <a:pPr marL="285750" indent="-285750">
              <a:lnSpc>
                <a:spcPct val="105000"/>
              </a:lnSpc>
              <a:spcAft>
                <a:spcPts val="600"/>
              </a:spcAft>
              <a:buFont typeface="Wingdings" pitchFamily="2" charset="2"/>
              <a:buChar char="v"/>
            </a:pPr>
            <a:r>
              <a:rPr lang="en-US" i="1" dirty="0"/>
              <a:t>Build a free website through </a:t>
            </a:r>
            <a:r>
              <a:rPr lang="en-US" b="1" i="1" dirty="0" err="1"/>
              <a:t>Wix</a:t>
            </a:r>
            <a:r>
              <a:rPr lang="en-US" i="1" dirty="0"/>
              <a:t> or </a:t>
            </a:r>
            <a:r>
              <a:rPr lang="en-US" b="1" i="1" dirty="0"/>
              <a:t>WordPress</a:t>
            </a:r>
            <a:r>
              <a:rPr lang="en-US" i="1" dirty="0"/>
              <a:t> and track the results through Google Analytics or through their own statistics pages.</a:t>
            </a:r>
          </a:p>
          <a:p>
            <a:pPr>
              <a:lnSpc>
                <a:spcPct val="105000"/>
              </a:lnSpc>
              <a:spcAft>
                <a:spcPts val="600"/>
              </a:spcAft>
            </a:pPr>
            <a:endParaRPr lang="en-US" i="1" dirty="0"/>
          </a:p>
          <a:p>
            <a:pPr marL="285750" indent="-285750">
              <a:lnSpc>
                <a:spcPct val="105000"/>
              </a:lnSpc>
              <a:spcAft>
                <a:spcPts val="600"/>
              </a:spcAft>
              <a:buFont typeface="Wingdings" pitchFamily="2" charset="2"/>
              <a:buChar char="v"/>
            </a:pPr>
            <a:r>
              <a:rPr lang="en-US" i="1" dirty="0"/>
              <a:t>See where the site traffic is coming from with each page created on the website. </a:t>
            </a:r>
          </a:p>
          <a:p>
            <a:pPr>
              <a:lnSpc>
                <a:spcPct val="105000"/>
              </a:lnSpc>
              <a:spcAft>
                <a:spcPts val="600"/>
              </a:spcAft>
            </a:pPr>
            <a:endParaRPr lang="en-US" i="1" dirty="0"/>
          </a:p>
          <a:p>
            <a:pPr marL="285750" indent="-285750">
              <a:lnSpc>
                <a:spcPct val="105000"/>
              </a:lnSpc>
              <a:spcAft>
                <a:spcPts val="600"/>
              </a:spcAft>
              <a:buFont typeface="Wingdings" pitchFamily="2" charset="2"/>
              <a:buChar char="v"/>
            </a:pPr>
            <a:r>
              <a:rPr lang="en-US" i="1" dirty="0"/>
              <a:t>Also, connect the new site to all personal social media accounts as well.</a:t>
            </a:r>
          </a:p>
        </p:txBody>
      </p:sp>
      <p:sp>
        <p:nvSpPr>
          <p:cNvPr id="5" name="Slide Number Placeholder 4">
            <a:extLst>
              <a:ext uri="{FF2B5EF4-FFF2-40B4-BE49-F238E27FC236}">
                <a16:creationId xmlns:a16="http://schemas.microsoft.com/office/drawing/2014/main" id="{44C011D9-994B-8040-A782-8B08B355484F}"/>
              </a:ext>
            </a:extLst>
          </p:cNvPr>
          <p:cNvSpPr>
            <a:spLocks noGrp="1"/>
          </p:cNvSpPr>
          <p:nvPr>
            <p:ph type="sldNum" sz="quarter" idx="12"/>
          </p:nvPr>
        </p:nvSpPr>
        <p:spPr>
          <a:xfrm>
            <a:off x="10899648" y="6400800"/>
            <a:ext cx="530352" cy="365125"/>
          </a:xfrm>
        </p:spPr>
        <p:txBody>
          <a:bodyPr vert="horz" lIns="91440" tIns="45720" rIns="91440" bIns="45720" rtlCol="0" anchor="ctr">
            <a:normAutofit/>
          </a:bodyPr>
          <a:lstStyle/>
          <a:p>
            <a:pPr>
              <a:spcAft>
                <a:spcPts val="600"/>
              </a:spcAft>
            </a:pPr>
            <a:fld id="{CB1E4CB7-CB13-4810-BF18-BE31AFC64F93}" type="slidenum">
              <a:rPr lang="en-US" smtClean="0"/>
              <a:pPr>
                <a:spcAft>
                  <a:spcPts val="600"/>
                </a:spcAft>
              </a:pPr>
              <a:t>15</a:t>
            </a:fld>
            <a:endParaRPr lang="en-US"/>
          </a:p>
        </p:txBody>
      </p:sp>
    </p:spTree>
    <p:extLst>
      <p:ext uri="{BB962C8B-B14F-4D97-AF65-F5344CB8AC3E}">
        <p14:creationId xmlns:p14="http://schemas.microsoft.com/office/powerpoint/2010/main" val="2525193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Rectangle 12">
            <a:extLst>
              <a:ext uri="{FF2B5EF4-FFF2-40B4-BE49-F238E27FC236}">
                <a16:creationId xmlns:a16="http://schemas.microsoft.com/office/drawing/2014/main" id="{2C84039B-8CF9-47CD-8F02-B1DBD5E756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Red drawing pins on a map">
            <a:extLst>
              <a:ext uri="{FF2B5EF4-FFF2-40B4-BE49-F238E27FC236}">
                <a16:creationId xmlns:a16="http://schemas.microsoft.com/office/drawing/2014/main" id="{5ED0F94E-60DE-48DC-B196-1B63F7743AA0}"/>
              </a:ext>
            </a:extLst>
          </p:cNvPr>
          <p:cNvPicPr>
            <a:picLocks noChangeAspect="1"/>
          </p:cNvPicPr>
          <p:nvPr/>
        </p:nvPicPr>
        <p:blipFill rotWithShape="1">
          <a:blip r:embed="rId2"/>
          <a:srcRect t="16860" b="8140"/>
          <a:stretch/>
        </p:blipFill>
        <p:spPr>
          <a:xfrm>
            <a:off x="23" y="10"/>
            <a:ext cx="12191977" cy="6857990"/>
          </a:xfrm>
          <a:prstGeom prst="rect">
            <a:avLst/>
          </a:prstGeom>
        </p:spPr>
      </p:pic>
      <p:sp>
        <p:nvSpPr>
          <p:cNvPr id="15" name="Rectangle 14">
            <a:extLst>
              <a:ext uri="{FF2B5EF4-FFF2-40B4-BE49-F238E27FC236}">
                <a16:creationId xmlns:a16="http://schemas.microsoft.com/office/drawing/2014/main" id="{48D8C7A8-9E05-4465-8B1B-577C9F1DB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2295FA-9EBD-3642-B82D-7418DFDA60F3}"/>
              </a:ext>
            </a:extLst>
          </p:cNvPr>
          <p:cNvSpPr>
            <a:spLocks noGrp="1"/>
          </p:cNvSpPr>
          <p:nvPr>
            <p:ph type="title"/>
          </p:nvPr>
        </p:nvSpPr>
        <p:spPr>
          <a:xfrm>
            <a:off x="301388" y="999603"/>
            <a:ext cx="3859264" cy="947516"/>
          </a:xfrm>
        </p:spPr>
        <p:txBody>
          <a:bodyPr vert="horz" lIns="91440" tIns="45720" rIns="91440" bIns="45720" rtlCol="0" anchor="b">
            <a:normAutofit fontScale="90000"/>
          </a:bodyPr>
          <a:lstStyle/>
          <a:p>
            <a:r>
              <a:rPr lang="en-US" sz="6000" dirty="0">
                <a:solidFill>
                  <a:schemeClr val="bg1"/>
                </a:solidFill>
              </a:rPr>
              <a:t>References</a:t>
            </a:r>
          </a:p>
        </p:txBody>
      </p:sp>
      <p:sp>
        <p:nvSpPr>
          <p:cNvPr id="5" name="Slide Number Placeholder 4">
            <a:extLst>
              <a:ext uri="{FF2B5EF4-FFF2-40B4-BE49-F238E27FC236}">
                <a16:creationId xmlns:a16="http://schemas.microsoft.com/office/drawing/2014/main" id="{0196075D-025C-D945-AE65-EF80738677D0}"/>
              </a:ext>
            </a:extLst>
          </p:cNvPr>
          <p:cNvSpPr>
            <a:spLocks noGrp="1"/>
          </p:cNvSpPr>
          <p:nvPr>
            <p:ph type="sldNum" sz="quarter" idx="12"/>
          </p:nvPr>
        </p:nvSpPr>
        <p:spPr>
          <a:xfrm>
            <a:off x="10899648" y="6400800"/>
            <a:ext cx="530352" cy="365125"/>
          </a:xfrm>
        </p:spPr>
        <p:txBody>
          <a:bodyPr vert="horz" lIns="91440" tIns="45720" rIns="91440" bIns="45720" rtlCol="0" anchor="ctr">
            <a:normAutofit/>
          </a:bodyPr>
          <a:lstStyle/>
          <a:p>
            <a:pPr>
              <a:spcAft>
                <a:spcPts val="600"/>
              </a:spcAft>
            </a:pPr>
            <a:fld id="{CB1E4CB7-CB13-4810-BF18-BE31AFC64F93}" type="slidenum">
              <a:rPr lang="en-US">
                <a:solidFill>
                  <a:srgbClr val="FFFFFF"/>
                </a:solidFill>
              </a:rPr>
              <a:pPr>
                <a:spcAft>
                  <a:spcPts val="600"/>
                </a:spcAft>
              </a:pPr>
              <a:t>16</a:t>
            </a:fld>
            <a:endParaRPr lang="en-US">
              <a:solidFill>
                <a:srgbClr val="FFFFFF"/>
              </a:solidFill>
            </a:endParaRPr>
          </a:p>
        </p:txBody>
      </p:sp>
      <p:sp>
        <p:nvSpPr>
          <p:cNvPr id="10" name="TextBox 9">
            <a:extLst>
              <a:ext uri="{FF2B5EF4-FFF2-40B4-BE49-F238E27FC236}">
                <a16:creationId xmlns:a16="http://schemas.microsoft.com/office/drawing/2014/main" id="{9E5B28DA-D073-5B41-A0BB-CE2162E7CEC1}"/>
              </a:ext>
            </a:extLst>
          </p:cNvPr>
          <p:cNvSpPr txBox="1"/>
          <p:nvPr/>
        </p:nvSpPr>
        <p:spPr>
          <a:xfrm>
            <a:off x="4462017" y="138223"/>
            <a:ext cx="4873369" cy="6678751"/>
          </a:xfrm>
          <a:prstGeom prst="rect">
            <a:avLst/>
          </a:prstGeom>
          <a:noFill/>
        </p:spPr>
        <p:txBody>
          <a:bodyPr wrap="square">
            <a:spAutoFit/>
          </a:bodyPr>
          <a:lstStyle/>
          <a:p>
            <a:br>
              <a:rPr lang="en-US" sz="1100" dirty="0">
                <a:solidFill>
                  <a:srgbClr val="000000"/>
                </a:solidFill>
                <a:effectLst/>
                <a:latin typeface="Helvetica" pitchFamily="2" charset="0"/>
              </a:rPr>
            </a:br>
            <a:endParaRPr lang="en-US" sz="1100" dirty="0">
              <a:solidFill>
                <a:srgbClr val="000000"/>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searchengineland.com</a:t>
            </a:r>
            <a:r>
              <a:rPr lang="en-US" sz="1400" b="1" dirty="0">
                <a:solidFill>
                  <a:schemeClr val="bg1"/>
                </a:solidFill>
                <a:effectLst/>
                <a:latin typeface="Helvetica" pitchFamily="2" charset="0"/>
              </a:rPr>
              <a:t>/guide/what-is-</a:t>
            </a:r>
            <a:r>
              <a:rPr lang="en-US" sz="1400" b="1" dirty="0" err="1">
                <a:solidFill>
                  <a:schemeClr val="bg1"/>
                </a:solidFill>
                <a:effectLst/>
                <a:latin typeface="Helvetica" pitchFamily="2" charset="0"/>
              </a:rPr>
              <a:t>seo</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www.bluefrogdm.com</a:t>
            </a:r>
            <a:r>
              <a:rPr lang="en-US" sz="1400" b="1" dirty="0">
                <a:solidFill>
                  <a:schemeClr val="bg1"/>
                </a:solidFill>
                <a:effectLst/>
                <a:latin typeface="Helvetica" pitchFamily="2" charset="0"/>
              </a:rPr>
              <a:t>/blog/a-brief-history-of-</a:t>
            </a:r>
            <a:r>
              <a:rPr lang="en-US" sz="1400" b="1" dirty="0" err="1">
                <a:solidFill>
                  <a:schemeClr val="bg1"/>
                </a:solidFill>
                <a:effectLst/>
                <a:latin typeface="Helvetica" pitchFamily="2" charset="0"/>
              </a:rPr>
              <a:t>seo</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www.clickx.io</a:t>
            </a:r>
            <a:r>
              <a:rPr lang="en-US" sz="1400" b="1" dirty="0">
                <a:solidFill>
                  <a:schemeClr val="bg1"/>
                </a:solidFill>
                <a:effectLst/>
                <a:latin typeface="Helvetica" pitchFamily="2" charset="0"/>
              </a:rPr>
              <a:t>/8-industries-benefit-seo/</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www.semrush.com</a:t>
            </a:r>
            <a:r>
              <a:rPr lang="en-US" sz="1400" b="1" dirty="0">
                <a:solidFill>
                  <a:schemeClr val="bg1"/>
                </a:solidFill>
                <a:effectLst/>
                <a:latin typeface="Helvetica" pitchFamily="2" charset="0"/>
              </a:rPr>
              <a:t>/blog/category/</a:t>
            </a:r>
            <a:r>
              <a:rPr lang="en-US" sz="1400" b="1" dirty="0" err="1">
                <a:solidFill>
                  <a:schemeClr val="bg1"/>
                </a:solidFill>
                <a:effectLst/>
                <a:latin typeface="Helvetica" pitchFamily="2" charset="0"/>
              </a:rPr>
              <a:t>seo</a:t>
            </a:r>
            <a:r>
              <a:rPr lang="en-US" sz="1400" b="1" dirty="0">
                <a:solidFill>
                  <a:schemeClr val="bg1"/>
                </a:solidFill>
                <a:effectLst/>
                <a:latin typeface="Helvetica" pitchFamily="2" charset="0"/>
              </a:rPr>
              <a:t>/what-is-</a:t>
            </a:r>
            <a:r>
              <a:rPr lang="en-US" sz="1400" b="1" dirty="0" err="1">
                <a:solidFill>
                  <a:schemeClr val="bg1"/>
                </a:solidFill>
                <a:effectLst/>
                <a:latin typeface="Helvetica" pitchFamily="2" charset="0"/>
              </a:rPr>
              <a:t>seo</a:t>
            </a:r>
            <a:r>
              <a:rPr lang="en-US" sz="1400" b="1" dirty="0">
                <a:solidFill>
                  <a:schemeClr val="bg1"/>
                </a:solidFill>
                <a:effectLst/>
                <a:latin typeface="Helvetica" pitchFamily="2" charset="0"/>
              </a:rPr>
              <a:t>/</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neilpatel.com</a:t>
            </a:r>
            <a:r>
              <a:rPr lang="en-US" sz="1400" b="1" dirty="0">
                <a:solidFill>
                  <a:schemeClr val="bg1"/>
                </a:solidFill>
                <a:effectLst/>
                <a:latin typeface="Helvetica" pitchFamily="2" charset="0"/>
              </a:rPr>
              <a:t>/blog/deindex-your-pages/</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err="1">
                <a:solidFill>
                  <a:schemeClr val="bg1"/>
                </a:solidFill>
                <a:effectLst/>
                <a:latin typeface="Helvetica" pitchFamily="2" charset="0"/>
              </a:rPr>
              <a:t>Pixabay.com</a:t>
            </a:r>
            <a:endParaRPr lang="en-US" sz="1400" b="1" dirty="0">
              <a:solidFill>
                <a:schemeClr val="bg1"/>
              </a:solidFill>
              <a:effectLst/>
              <a:latin typeface="Helvetica" pitchFamily="2" charset="0"/>
            </a:endParaRPr>
          </a:p>
          <a:p>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err="1">
                <a:solidFill>
                  <a:schemeClr val="bg1"/>
                </a:solidFill>
                <a:effectLst/>
                <a:latin typeface="Helvetica" pitchFamily="2" charset="0"/>
              </a:rPr>
              <a:t>Visme.com</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Web Design and Company (https://</a:t>
            </a:r>
            <a:r>
              <a:rPr lang="en-US" sz="1400" b="1" dirty="0" err="1">
                <a:solidFill>
                  <a:schemeClr val="bg1"/>
                </a:solidFill>
                <a:effectLst/>
                <a:latin typeface="Helvetica" pitchFamily="2" charset="0"/>
              </a:rPr>
              <a:t>youtu.be</a:t>
            </a:r>
            <a:r>
              <a:rPr lang="en-US" sz="1400" b="1" dirty="0">
                <a:solidFill>
                  <a:schemeClr val="bg1"/>
                </a:solidFill>
                <a:effectLst/>
                <a:latin typeface="Helvetica" pitchFamily="2" charset="0"/>
              </a:rPr>
              <a:t>/sd0ypO9MTWY) </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hlinkClick r:id="rId3">
                  <a:extLst>
                    <a:ext uri="{A12FA001-AC4F-418D-AE19-62706E023703}">
                      <ahyp:hlinkClr xmlns:ahyp="http://schemas.microsoft.com/office/drawing/2018/hyperlinkcolor" val="tx"/>
                    </a:ext>
                  </a:extLst>
                </a:hlinkClick>
              </a:rPr>
              <a:t>Dopinger</a:t>
            </a:r>
            <a:r>
              <a:rPr lang="en-US" sz="1400" b="1" dirty="0">
                <a:solidFill>
                  <a:schemeClr val="bg1"/>
                </a:solidFill>
                <a:effectLst/>
                <a:latin typeface="Helvetica" pitchFamily="2" charset="0"/>
              </a:rPr>
              <a:t> (https://</a:t>
            </a:r>
            <a:r>
              <a:rPr lang="en-US" sz="1400" b="1" dirty="0" err="1">
                <a:solidFill>
                  <a:schemeClr val="bg1"/>
                </a:solidFill>
                <a:effectLst/>
                <a:latin typeface="Helvetica" pitchFamily="2" charset="0"/>
              </a:rPr>
              <a:t>youtu.be</a:t>
            </a:r>
            <a:r>
              <a:rPr lang="en-US" sz="1400" b="1" dirty="0">
                <a:solidFill>
                  <a:schemeClr val="bg1"/>
                </a:solidFill>
                <a:effectLst/>
                <a:latin typeface="Helvetica" pitchFamily="2" charset="0"/>
              </a:rPr>
              <a:t>/jZy3Ry1aaAc) </a:t>
            </a:r>
          </a:p>
          <a:p>
            <a:pPr marL="171450" indent="-171450">
              <a:buFont typeface="Arial" panose="020B0604020202020204" pitchFamily="34" charset="0"/>
              <a:buChar char="•"/>
            </a:pP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err="1">
                <a:solidFill>
                  <a:schemeClr val="bg1"/>
                </a:solidFill>
                <a:effectLst/>
                <a:latin typeface="Helvetica" pitchFamily="2" charset="0"/>
              </a:rPr>
              <a:t>Semrush</a:t>
            </a:r>
            <a:r>
              <a:rPr lang="en-US" sz="1400" b="1" dirty="0">
                <a:solidFill>
                  <a:schemeClr val="bg1"/>
                </a:solidFill>
                <a:effectLst/>
                <a:latin typeface="Helvetica" pitchFamily="2" charset="0"/>
              </a:rPr>
              <a:t> (https://</a:t>
            </a:r>
            <a:r>
              <a:rPr lang="en-US" sz="1400" b="1" dirty="0" err="1">
                <a:solidFill>
                  <a:schemeClr val="bg1"/>
                </a:solidFill>
                <a:effectLst/>
                <a:latin typeface="Helvetica" pitchFamily="2" charset="0"/>
              </a:rPr>
              <a:t>youtu.be</a:t>
            </a:r>
            <a:r>
              <a:rPr lang="en-US" sz="1400" b="1" dirty="0">
                <a:solidFill>
                  <a:schemeClr val="bg1"/>
                </a:solidFill>
                <a:effectLst/>
                <a:latin typeface="Helvetica" pitchFamily="2" charset="0"/>
              </a:rPr>
              <a:t>/K5qOuoj_dwA)</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www.wordtracker.com</a:t>
            </a:r>
            <a:r>
              <a:rPr lang="en-US" sz="1400" b="1" dirty="0">
                <a:solidFill>
                  <a:schemeClr val="bg1"/>
                </a:solidFill>
                <a:effectLst/>
                <a:latin typeface="Helvetica" pitchFamily="2" charset="0"/>
              </a:rPr>
              <a:t>/academy/</a:t>
            </a:r>
            <a:r>
              <a:rPr lang="en-US" sz="1400" b="1" dirty="0" err="1">
                <a:solidFill>
                  <a:schemeClr val="bg1"/>
                </a:solidFill>
                <a:effectLst/>
                <a:latin typeface="Helvetica" pitchFamily="2" charset="0"/>
              </a:rPr>
              <a:t>seo</a:t>
            </a:r>
            <a:r>
              <a:rPr lang="en-US" sz="1400" b="1" dirty="0">
                <a:solidFill>
                  <a:schemeClr val="bg1"/>
                </a:solidFill>
                <a:effectLst/>
                <a:latin typeface="Helvetica" pitchFamily="2" charset="0"/>
              </a:rPr>
              <a:t>/getting-started/</a:t>
            </a:r>
            <a:r>
              <a:rPr lang="en-US" sz="1400" b="1" dirty="0" err="1">
                <a:solidFill>
                  <a:schemeClr val="bg1"/>
                </a:solidFill>
                <a:effectLst/>
                <a:latin typeface="Helvetica" pitchFamily="2" charset="0"/>
              </a:rPr>
              <a:t>seo</a:t>
            </a:r>
            <a:r>
              <a:rPr lang="en-US" sz="1400" b="1" dirty="0">
                <a:solidFill>
                  <a:schemeClr val="bg1"/>
                </a:solidFill>
                <a:effectLst/>
                <a:latin typeface="Helvetica" pitchFamily="2" charset="0"/>
              </a:rPr>
              <a:t>-for-editorial-teams-journalists</a:t>
            </a:r>
            <a:br>
              <a:rPr lang="en-US" sz="1400" b="1" dirty="0">
                <a:solidFill>
                  <a:schemeClr val="bg1"/>
                </a:solidFill>
                <a:effectLst/>
                <a:latin typeface="Helvetica" pitchFamily="2" charset="0"/>
              </a:rPr>
            </a:br>
            <a:endParaRPr lang="en-US" sz="1400" b="1" dirty="0">
              <a:solidFill>
                <a:schemeClr val="bg1"/>
              </a:solidFill>
              <a:effectLst/>
              <a:latin typeface="Helvetica" pitchFamily="2" charset="0"/>
            </a:endParaRPr>
          </a:p>
          <a:p>
            <a:pPr marL="171450" indent="-171450">
              <a:buFont typeface="Arial" panose="020B0604020202020204" pitchFamily="34" charset="0"/>
              <a:buChar char="•"/>
            </a:pPr>
            <a:r>
              <a:rPr lang="en-US" sz="1400" b="1" dirty="0">
                <a:solidFill>
                  <a:schemeClr val="bg1"/>
                </a:solidFill>
                <a:effectLst/>
                <a:latin typeface="Helvetica" pitchFamily="2" charset="0"/>
              </a:rPr>
              <a:t>https://</a:t>
            </a:r>
            <a:r>
              <a:rPr lang="en-US" sz="1400" b="1" dirty="0" err="1">
                <a:solidFill>
                  <a:schemeClr val="bg1"/>
                </a:solidFill>
                <a:effectLst/>
                <a:latin typeface="Helvetica" pitchFamily="2" charset="0"/>
              </a:rPr>
              <a:t>www.searchenginewatch.com</a:t>
            </a:r>
            <a:r>
              <a:rPr lang="en-US" sz="1400" b="1" dirty="0">
                <a:solidFill>
                  <a:schemeClr val="bg1"/>
                </a:solidFill>
                <a:effectLst/>
                <a:latin typeface="Helvetica" pitchFamily="2" charset="0"/>
              </a:rPr>
              <a:t>/2016/03/15/how-much-do-journalists-and-editors-need-to-know-about-</a:t>
            </a:r>
            <a:r>
              <a:rPr lang="en-US" sz="1400" b="1" dirty="0" err="1">
                <a:solidFill>
                  <a:schemeClr val="bg1"/>
                </a:solidFill>
                <a:effectLst/>
                <a:latin typeface="Helvetica" pitchFamily="2" charset="0"/>
              </a:rPr>
              <a:t>seo</a:t>
            </a:r>
            <a:r>
              <a:rPr lang="en-US" sz="1400" b="1" dirty="0">
                <a:solidFill>
                  <a:schemeClr val="bg1"/>
                </a:solidFill>
                <a:effectLst/>
                <a:latin typeface="Helvetica" pitchFamily="2" charset="0"/>
              </a:rPr>
              <a:t>/</a:t>
            </a:r>
          </a:p>
        </p:txBody>
      </p:sp>
    </p:spTree>
    <p:extLst>
      <p:ext uri="{BB962C8B-B14F-4D97-AF65-F5344CB8AC3E}">
        <p14:creationId xmlns:p14="http://schemas.microsoft.com/office/powerpoint/2010/main" val="35701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040FE5-6F77-C144-951F-067579D60079}"/>
              </a:ext>
            </a:extLst>
          </p:cNvPr>
          <p:cNvSpPr>
            <a:spLocks noGrp="1"/>
          </p:cNvSpPr>
          <p:nvPr>
            <p:ph type="title"/>
          </p:nvPr>
        </p:nvSpPr>
        <p:spPr>
          <a:xfrm>
            <a:off x="6163464" y="1770071"/>
            <a:ext cx="5266535" cy="1345115"/>
          </a:xfrm>
        </p:spPr>
        <p:txBody>
          <a:bodyPr>
            <a:normAutofit/>
          </a:bodyPr>
          <a:lstStyle/>
          <a:p>
            <a:r>
              <a:rPr lang="en-US" dirty="0"/>
              <a:t>Introduction</a:t>
            </a:r>
            <a:br>
              <a:rPr lang="en-US" dirty="0"/>
            </a:br>
            <a:endParaRPr lang="en-US" dirty="0"/>
          </a:p>
        </p:txBody>
      </p:sp>
      <p:pic>
        <p:nvPicPr>
          <p:cNvPr id="4" name="Picture 3">
            <a:extLst>
              <a:ext uri="{FF2B5EF4-FFF2-40B4-BE49-F238E27FC236}">
                <a16:creationId xmlns:a16="http://schemas.microsoft.com/office/drawing/2014/main" id="{5B6D24CC-771F-9447-AB0B-246F3E6B033D}"/>
              </a:ext>
            </a:extLst>
          </p:cNvPr>
          <p:cNvPicPr>
            <a:picLocks noChangeAspect="1"/>
          </p:cNvPicPr>
          <p:nvPr/>
        </p:nvPicPr>
        <p:blipFill rotWithShape="1">
          <a:blip r:embed="rId2"/>
          <a:srcRect l="25590" r="21807" b="-1"/>
          <a:stretch/>
        </p:blipFill>
        <p:spPr>
          <a:xfrm>
            <a:off x="20" y="10"/>
            <a:ext cx="5404493" cy="6857990"/>
          </a:xfrm>
          <a:prstGeom prst="rect">
            <a:avLst/>
          </a:prstGeom>
        </p:spPr>
      </p:pic>
      <p:sp>
        <p:nvSpPr>
          <p:cNvPr id="3" name="Content Placeholder 2">
            <a:extLst>
              <a:ext uri="{FF2B5EF4-FFF2-40B4-BE49-F238E27FC236}">
                <a16:creationId xmlns:a16="http://schemas.microsoft.com/office/drawing/2014/main" id="{902D1A19-5278-B242-8926-7FFC323C4E76}"/>
              </a:ext>
            </a:extLst>
          </p:cNvPr>
          <p:cNvSpPr>
            <a:spLocks noGrp="1"/>
          </p:cNvSpPr>
          <p:nvPr>
            <p:ph idx="1"/>
          </p:nvPr>
        </p:nvSpPr>
        <p:spPr>
          <a:xfrm>
            <a:off x="6163464" y="2822335"/>
            <a:ext cx="5266535" cy="2935531"/>
          </a:xfrm>
        </p:spPr>
        <p:txBody>
          <a:bodyPr>
            <a:normAutofit/>
          </a:bodyPr>
          <a:lstStyle/>
          <a:p>
            <a:pPr lvl="0"/>
            <a:r>
              <a:rPr lang="en-US" b="1" i="1" dirty="0"/>
              <a:t>What is it? </a:t>
            </a:r>
          </a:p>
          <a:p>
            <a:pPr lvl="0"/>
            <a:r>
              <a:rPr lang="en-US" b="1" i="1" dirty="0"/>
              <a:t>History</a:t>
            </a:r>
          </a:p>
          <a:p>
            <a:pPr lvl="0"/>
            <a:r>
              <a:rPr lang="en-US" b="1" i="1" dirty="0"/>
              <a:t>Who are the users? </a:t>
            </a:r>
          </a:p>
          <a:p>
            <a:pPr lvl="0"/>
            <a:r>
              <a:rPr lang="en-US" b="1" i="1" dirty="0"/>
              <a:t>Who are the audience?</a:t>
            </a:r>
          </a:p>
          <a:p>
            <a:pPr lvl="0"/>
            <a:r>
              <a:rPr lang="en-US" b="1" i="1" dirty="0"/>
              <a:t>Why is it important?</a:t>
            </a:r>
          </a:p>
        </p:txBody>
      </p:sp>
      <p:sp>
        <p:nvSpPr>
          <p:cNvPr id="6" name="Slide Number Placeholder 5">
            <a:extLst>
              <a:ext uri="{FF2B5EF4-FFF2-40B4-BE49-F238E27FC236}">
                <a16:creationId xmlns:a16="http://schemas.microsoft.com/office/drawing/2014/main" id="{3AF68500-A1A0-D948-8DAC-CD71C4C5137E}"/>
              </a:ext>
            </a:extLst>
          </p:cNvPr>
          <p:cNvSpPr>
            <a:spLocks noGrp="1"/>
          </p:cNvSpPr>
          <p:nvPr>
            <p:ph type="sldNum" sz="quarter" idx="12"/>
          </p:nvPr>
        </p:nvSpPr>
        <p:spPr/>
        <p:txBody>
          <a:bodyPr/>
          <a:lstStyle/>
          <a:p>
            <a:fld id="{CB1E4CB7-CB13-4810-BF18-BE31AFC64F93}" type="slidenum">
              <a:rPr lang="en-US" smtClean="0"/>
              <a:t>2</a:t>
            </a:fld>
            <a:endParaRPr lang="en-US"/>
          </a:p>
        </p:txBody>
      </p:sp>
    </p:spTree>
    <p:extLst>
      <p:ext uri="{BB962C8B-B14F-4D97-AF65-F5344CB8AC3E}">
        <p14:creationId xmlns:p14="http://schemas.microsoft.com/office/powerpoint/2010/main" val="1047132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040FE5-6F77-C144-951F-067579D60079}"/>
              </a:ext>
            </a:extLst>
          </p:cNvPr>
          <p:cNvSpPr>
            <a:spLocks noGrp="1"/>
          </p:cNvSpPr>
          <p:nvPr>
            <p:ph type="title"/>
          </p:nvPr>
        </p:nvSpPr>
        <p:spPr>
          <a:xfrm>
            <a:off x="6492080" y="755650"/>
            <a:ext cx="5266535" cy="1345115"/>
          </a:xfrm>
        </p:spPr>
        <p:txBody>
          <a:bodyPr>
            <a:normAutofit/>
          </a:bodyPr>
          <a:lstStyle/>
          <a:p>
            <a:r>
              <a:rPr lang="en-US" dirty="0"/>
              <a:t>What is it?</a:t>
            </a:r>
            <a:br>
              <a:rPr lang="en-US" dirty="0"/>
            </a:br>
            <a:endParaRPr lang="en-US" dirty="0"/>
          </a:p>
        </p:txBody>
      </p:sp>
      <p:sp>
        <p:nvSpPr>
          <p:cNvPr id="3" name="Content Placeholder 2">
            <a:extLst>
              <a:ext uri="{FF2B5EF4-FFF2-40B4-BE49-F238E27FC236}">
                <a16:creationId xmlns:a16="http://schemas.microsoft.com/office/drawing/2014/main" id="{902D1A19-5278-B242-8926-7FFC323C4E76}"/>
              </a:ext>
            </a:extLst>
          </p:cNvPr>
          <p:cNvSpPr>
            <a:spLocks noGrp="1"/>
          </p:cNvSpPr>
          <p:nvPr>
            <p:ph idx="1"/>
          </p:nvPr>
        </p:nvSpPr>
        <p:spPr>
          <a:xfrm>
            <a:off x="6192043" y="2150827"/>
            <a:ext cx="5266535" cy="3884983"/>
          </a:xfrm>
        </p:spPr>
        <p:txBody>
          <a:bodyPr>
            <a:normAutofit/>
          </a:bodyPr>
          <a:lstStyle/>
          <a:p>
            <a:pPr lvl="0"/>
            <a:r>
              <a:rPr lang="en-US" sz="2200" dirty="0"/>
              <a:t>The process of improving your website’s visibility when users search for products or services related to your business onto search engines like Google and Bing.</a:t>
            </a:r>
          </a:p>
          <a:p>
            <a:pPr lvl="0"/>
            <a:endParaRPr lang="en-US" sz="2200" dirty="0"/>
          </a:p>
          <a:p>
            <a:pPr lvl="0"/>
            <a:r>
              <a:rPr lang="en-US" sz="2200" dirty="0"/>
              <a:t>The better visibility your site pages have in search results, the more likely you are to garner attention and attract customers.</a:t>
            </a:r>
          </a:p>
        </p:txBody>
      </p:sp>
      <p:pic>
        <p:nvPicPr>
          <p:cNvPr id="6" name="Picture 5" descr="A picture containing text, sign&#10;&#10;Description automatically generated">
            <a:extLst>
              <a:ext uri="{FF2B5EF4-FFF2-40B4-BE49-F238E27FC236}">
                <a16:creationId xmlns:a16="http://schemas.microsoft.com/office/drawing/2014/main" id="{364CCAE0-106B-2449-9571-C5B373E74897}"/>
              </a:ext>
            </a:extLst>
          </p:cNvPr>
          <p:cNvPicPr>
            <a:picLocks noChangeAspect="1"/>
          </p:cNvPicPr>
          <p:nvPr/>
        </p:nvPicPr>
        <p:blipFill>
          <a:blip r:embed="rId2"/>
          <a:stretch>
            <a:fillRect/>
          </a:stretch>
        </p:blipFill>
        <p:spPr>
          <a:xfrm>
            <a:off x="-29363" y="0"/>
            <a:ext cx="6309376" cy="6102350"/>
          </a:xfrm>
          <a:prstGeom prst="rect">
            <a:avLst/>
          </a:prstGeom>
        </p:spPr>
      </p:pic>
      <p:sp>
        <p:nvSpPr>
          <p:cNvPr id="12" name="TextBox 11">
            <a:extLst>
              <a:ext uri="{FF2B5EF4-FFF2-40B4-BE49-F238E27FC236}">
                <a16:creationId xmlns:a16="http://schemas.microsoft.com/office/drawing/2014/main" id="{EC49BDC7-8C44-1540-9E71-F0430745A4D6}"/>
              </a:ext>
            </a:extLst>
          </p:cNvPr>
          <p:cNvSpPr txBox="1"/>
          <p:nvPr/>
        </p:nvSpPr>
        <p:spPr>
          <a:xfrm>
            <a:off x="6492080" y="1171679"/>
            <a:ext cx="3694909" cy="923330"/>
          </a:xfrm>
          <a:prstGeom prst="rect">
            <a:avLst/>
          </a:prstGeom>
          <a:noFill/>
        </p:spPr>
        <p:txBody>
          <a:bodyPr wrap="square">
            <a:spAutoFit/>
          </a:bodyPr>
          <a:lstStyle/>
          <a:p>
            <a:endParaRPr lang="en-US" dirty="0">
              <a:hlinkClick r:id="rId3"/>
            </a:endParaRPr>
          </a:p>
          <a:p>
            <a:r>
              <a:rPr lang="en-US" dirty="0">
                <a:hlinkClick r:id="rId3"/>
              </a:rPr>
              <a:t>https://youtu.be/sd0ypO9MTWY</a:t>
            </a:r>
            <a:endParaRPr lang="en-US" dirty="0"/>
          </a:p>
          <a:p>
            <a:endParaRPr lang="en-US" dirty="0"/>
          </a:p>
        </p:txBody>
      </p:sp>
      <p:sp>
        <p:nvSpPr>
          <p:cNvPr id="9" name="Slide Number Placeholder 8">
            <a:extLst>
              <a:ext uri="{FF2B5EF4-FFF2-40B4-BE49-F238E27FC236}">
                <a16:creationId xmlns:a16="http://schemas.microsoft.com/office/drawing/2014/main" id="{DFC5C13F-B928-A747-BE8D-4D8EA4850550}"/>
              </a:ext>
            </a:extLst>
          </p:cNvPr>
          <p:cNvSpPr>
            <a:spLocks noGrp="1"/>
          </p:cNvSpPr>
          <p:nvPr>
            <p:ph type="sldNum" sz="quarter" idx="12"/>
          </p:nvPr>
        </p:nvSpPr>
        <p:spPr/>
        <p:txBody>
          <a:bodyPr/>
          <a:lstStyle/>
          <a:p>
            <a:fld id="{CB1E4CB7-CB13-4810-BF18-BE31AFC64F93}" type="slidenum">
              <a:rPr lang="en-US" smtClean="0"/>
              <a:t>3</a:t>
            </a:fld>
            <a:endParaRPr lang="en-US"/>
          </a:p>
        </p:txBody>
      </p:sp>
    </p:spTree>
    <p:extLst>
      <p:ext uri="{BB962C8B-B14F-4D97-AF65-F5344CB8AC3E}">
        <p14:creationId xmlns:p14="http://schemas.microsoft.com/office/powerpoint/2010/main" val="2462249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040FE5-6F77-C144-951F-067579D60079}"/>
              </a:ext>
            </a:extLst>
          </p:cNvPr>
          <p:cNvSpPr>
            <a:spLocks noGrp="1"/>
          </p:cNvSpPr>
          <p:nvPr>
            <p:ph type="title"/>
          </p:nvPr>
        </p:nvSpPr>
        <p:spPr>
          <a:xfrm>
            <a:off x="5898289" y="144770"/>
            <a:ext cx="5266535" cy="1345115"/>
          </a:xfrm>
        </p:spPr>
        <p:txBody>
          <a:bodyPr>
            <a:normAutofit/>
          </a:bodyPr>
          <a:lstStyle/>
          <a:p>
            <a:r>
              <a:rPr lang="en-US" dirty="0"/>
              <a:t>History</a:t>
            </a:r>
            <a:br>
              <a:rPr lang="en-US" dirty="0"/>
            </a:br>
            <a:endParaRPr lang="en-US" dirty="0"/>
          </a:p>
        </p:txBody>
      </p:sp>
      <p:pic>
        <p:nvPicPr>
          <p:cNvPr id="5" name="Picture 4" descr="A close-up of a map&#10;&#10;Description automatically generated with low confidence">
            <a:extLst>
              <a:ext uri="{FF2B5EF4-FFF2-40B4-BE49-F238E27FC236}">
                <a16:creationId xmlns:a16="http://schemas.microsoft.com/office/drawing/2014/main" id="{8307F1E8-3471-C243-AD4D-FDA6F78C20F0}"/>
              </a:ext>
            </a:extLst>
          </p:cNvPr>
          <p:cNvPicPr>
            <a:picLocks noChangeAspect="1"/>
          </p:cNvPicPr>
          <p:nvPr/>
        </p:nvPicPr>
        <p:blipFill rotWithShape="1">
          <a:blip r:embed="rId2"/>
          <a:srcRect l="2815" r="41430" b="-1"/>
          <a:stretch/>
        </p:blipFill>
        <p:spPr>
          <a:xfrm>
            <a:off x="0" y="10"/>
            <a:ext cx="5404493" cy="6857990"/>
          </a:xfrm>
          <a:prstGeom prst="rect">
            <a:avLst/>
          </a:prstGeom>
        </p:spPr>
      </p:pic>
      <p:sp>
        <p:nvSpPr>
          <p:cNvPr id="3" name="Content Placeholder 2">
            <a:extLst>
              <a:ext uri="{FF2B5EF4-FFF2-40B4-BE49-F238E27FC236}">
                <a16:creationId xmlns:a16="http://schemas.microsoft.com/office/drawing/2014/main" id="{902D1A19-5278-B242-8926-7FFC323C4E76}"/>
              </a:ext>
            </a:extLst>
          </p:cNvPr>
          <p:cNvSpPr>
            <a:spLocks noGrp="1"/>
          </p:cNvSpPr>
          <p:nvPr>
            <p:ph idx="1"/>
          </p:nvPr>
        </p:nvSpPr>
        <p:spPr>
          <a:xfrm>
            <a:off x="5672069" y="970491"/>
            <a:ext cx="6252374" cy="5812707"/>
          </a:xfrm>
        </p:spPr>
        <p:txBody>
          <a:bodyPr>
            <a:noAutofit/>
          </a:bodyPr>
          <a:lstStyle/>
          <a:p>
            <a:pPr>
              <a:lnSpc>
                <a:spcPct val="95000"/>
              </a:lnSpc>
            </a:pPr>
            <a:r>
              <a:rPr lang="en-US" sz="1700" dirty="0"/>
              <a:t>It is believed that SEO was born in 1991. Around this time, the world’s first website was launched, and one quickly turned into many, leading to creation of  world’s first search engines. </a:t>
            </a:r>
          </a:p>
          <a:p>
            <a:pPr marL="0" indent="0">
              <a:lnSpc>
                <a:spcPct val="95000"/>
              </a:lnSpc>
              <a:buNone/>
            </a:pPr>
            <a:endParaRPr lang="en-US" sz="1700" dirty="0"/>
          </a:p>
          <a:p>
            <a:pPr>
              <a:lnSpc>
                <a:spcPct val="95000"/>
              </a:lnSpc>
            </a:pPr>
            <a:r>
              <a:rPr lang="en-US" sz="1700" dirty="0"/>
              <a:t>In 1993, Excite revolutionized how information was categorized, and in 1994, Alta Vista, Yahoo, and others joined the club.</a:t>
            </a:r>
          </a:p>
          <a:p>
            <a:pPr marL="0" indent="0">
              <a:lnSpc>
                <a:spcPct val="95000"/>
              </a:lnSpc>
              <a:buNone/>
            </a:pPr>
            <a:endParaRPr lang="en-US" sz="1700" dirty="0"/>
          </a:p>
          <a:p>
            <a:pPr>
              <a:lnSpc>
                <a:spcPct val="95000"/>
              </a:lnSpc>
            </a:pPr>
            <a:r>
              <a:rPr lang="en-US" sz="1700" dirty="0"/>
              <a:t>However, in 1996, SEO really took off when Sergey Brin and Larry Page began building what would become the biggest, most recognized search engine to </a:t>
            </a:r>
            <a:r>
              <a:rPr lang="en-US" sz="1700" dirty="0" err="1"/>
              <a:t>date:BackRub</a:t>
            </a:r>
            <a:r>
              <a:rPr lang="en-US" sz="1700" dirty="0"/>
              <a:t>. Thought it was Google? Well, you’re right because </a:t>
            </a:r>
            <a:r>
              <a:rPr lang="en-US" sz="1700" dirty="0" err="1"/>
              <a:t>BackRub</a:t>
            </a:r>
            <a:r>
              <a:rPr lang="en-US" sz="1700" dirty="0"/>
              <a:t> eventually became Google and was registered as a domain in 1997.</a:t>
            </a:r>
          </a:p>
          <a:p>
            <a:pPr>
              <a:lnSpc>
                <a:spcPct val="95000"/>
              </a:lnSpc>
            </a:pPr>
            <a:endParaRPr lang="en-US" sz="1700" dirty="0"/>
          </a:p>
          <a:p>
            <a:pPr>
              <a:lnSpc>
                <a:spcPct val="95000"/>
              </a:lnSpc>
            </a:pPr>
            <a:r>
              <a:rPr lang="en-US" sz="1700" dirty="0"/>
              <a:t>SEO's history teaches us that the best way to prepare for the future of SEO is to not cut corners; it's to use ethical optimization techniques and publish content that holds actual value for your visitors.</a:t>
            </a:r>
          </a:p>
        </p:txBody>
      </p:sp>
      <p:sp>
        <p:nvSpPr>
          <p:cNvPr id="8" name="Slide Number Placeholder 7">
            <a:extLst>
              <a:ext uri="{FF2B5EF4-FFF2-40B4-BE49-F238E27FC236}">
                <a16:creationId xmlns:a16="http://schemas.microsoft.com/office/drawing/2014/main" id="{CA7C8F9A-7D65-224E-B5B1-A913EFF702A6}"/>
              </a:ext>
            </a:extLst>
          </p:cNvPr>
          <p:cNvSpPr>
            <a:spLocks noGrp="1"/>
          </p:cNvSpPr>
          <p:nvPr>
            <p:ph type="sldNum" sz="quarter" idx="12"/>
          </p:nvPr>
        </p:nvSpPr>
        <p:spPr/>
        <p:txBody>
          <a:bodyPr/>
          <a:lstStyle/>
          <a:p>
            <a:fld id="{CB1E4CB7-CB13-4810-BF18-BE31AFC64F93}" type="slidenum">
              <a:rPr lang="en-US" smtClean="0"/>
              <a:t>4</a:t>
            </a:fld>
            <a:endParaRPr lang="en-US"/>
          </a:p>
        </p:txBody>
      </p:sp>
    </p:spTree>
    <p:extLst>
      <p:ext uri="{BB962C8B-B14F-4D97-AF65-F5344CB8AC3E}">
        <p14:creationId xmlns:p14="http://schemas.microsoft.com/office/powerpoint/2010/main" val="2992217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C0F248-ED58-594F-8248-225FB899E3C5}"/>
              </a:ext>
            </a:extLst>
          </p:cNvPr>
          <p:cNvSpPr>
            <a:spLocks noGrp="1"/>
          </p:cNvSpPr>
          <p:nvPr>
            <p:ph type="title"/>
          </p:nvPr>
        </p:nvSpPr>
        <p:spPr>
          <a:xfrm>
            <a:off x="6163464" y="398458"/>
            <a:ext cx="5266535" cy="1345115"/>
          </a:xfrm>
        </p:spPr>
        <p:txBody>
          <a:bodyPr vert="horz" lIns="91440" tIns="45720" rIns="91440" bIns="45720" rtlCol="0">
            <a:normAutofit/>
          </a:bodyPr>
          <a:lstStyle/>
          <a:p>
            <a:r>
              <a:rPr lang="en-US" dirty="0"/>
              <a:t>Who are the users?</a:t>
            </a:r>
            <a:br>
              <a:rPr lang="en-US" dirty="0"/>
            </a:br>
            <a:endParaRPr lang="en-US" b="1" dirty="0"/>
          </a:p>
        </p:txBody>
      </p:sp>
      <p:pic>
        <p:nvPicPr>
          <p:cNvPr id="7" name="Picture 6" descr="Icon&#10;&#10;Description automatically generated">
            <a:extLst>
              <a:ext uri="{FF2B5EF4-FFF2-40B4-BE49-F238E27FC236}">
                <a16:creationId xmlns:a16="http://schemas.microsoft.com/office/drawing/2014/main" id="{FD05F32C-C819-184E-A400-CF962EB96D17}"/>
              </a:ext>
            </a:extLst>
          </p:cNvPr>
          <p:cNvPicPr>
            <a:picLocks noChangeAspect="1"/>
          </p:cNvPicPr>
          <p:nvPr/>
        </p:nvPicPr>
        <p:blipFill rotWithShape="1">
          <a:blip r:embed="rId2"/>
          <a:srcRect l="21194"/>
          <a:stretch/>
        </p:blipFill>
        <p:spPr>
          <a:xfrm>
            <a:off x="20" y="10"/>
            <a:ext cx="5404493" cy="6857990"/>
          </a:xfrm>
          <a:prstGeom prst="rect">
            <a:avLst/>
          </a:prstGeom>
        </p:spPr>
      </p:pic>
      <p:sp>
        <p:nvSpPr>
          <p:cNvPr id="20" name="Content Placeholder 2">
            <a:extLst>
              <a:ext uri="{FF2B5EF4-FFF2-40B4-BE49-F238E27FC236}">
                <a16:creationId xmlns:a16="http://schemas.microsoft.com/office/drawing/2014/main" id="{09900B5E-A08A-7B42-98E7-A6AE57A9A23A}"/>
              </a:ext>
            </a:extLst>
          </p:cNvPr>
          <p:cNvSpPr>
            <a:spLocks noGrp="1"/>
          </p:cNvSpPr>
          <p:nvPr>
            <p:ph idx="1"/>
          </p:nvPr>
        </p:nvSpPr>
        <p:spPr>
          <a:xfrm>
            <a:off x="6163463" y="1171575"/>
            <a:ext cx="5266535" cy="5557838"/>
          </a:xfrm>
        </p:spPr>
        <p:txBody>
          <a:bodyPr>
            <a:normAutofit/>
          </a:bodyPr>
          <a:lstStyle/>
          <a:p>
            <a:pPr marL="0" lvl="0" indent="0">
              <a:lnSpc>
                <a:spcPct val="95000"/>
              </a:lnSpc>
              <a:buNone/>
            </a:pPr>
            <a:r>
              <a:rPr lang="en-US" sz="1800" dirty="0"/>
              <a:t>Any company with an existing website can benefit from search engine optimization. Not only can it help increase visibility and rankings, but it can also drive more organic traffic and bring paying customers. </a:t>
            </a:r>
          </a:p>
          <a:p>
            <a:pPr marL="0" lvl="0" indent="0">
              <a:lnSpc>
                <a:spcPct val="95000"/>
              </a:lnSpc>
              <a:buNone/>
            </a:pPr>
            <a:endParaRPr lang="en-US" sz="1800" dirty="0"/>
          </a:p>
          <a:p>
            <a:pPr marL="0" lvl="0" indent="0">
              <a:lnSpc>
                <a:spcPct val="95000"/>
              </a:lnSpc>
              <a:buNone/>
            </a:pPr>
            <a:r>
              <a:rPr lang="en-US" sz="1800" dirty="0"/>
              <a:t>Some common ones include: </a:t>
            </a:r>
          </a:p>
          <a:p>
            <a:pPr lvl="0">
              <a:lnSpc>
                <a:spcPct val="95000"/>
              </a:lnSpc>
            </a:pPr>
            <a:r>
              <a:rPr lang="en-US" sz="1800" dirty="0"/>
              <a:t>Start-Up Businesses</a:t>
            </a:r>
          </a:p>
          <a:p>
            <a:pPr>
              <a:lnSpc>
                <a:spcPct val="95000"/>
              </a:lnSpc>
            </a:pPr>
            <a:r>
              <a:rPr lang="en-US" sz="1800" dirty="0"/>
              <a:t>Service Professionals and Companies</a:t>
            </a:r>
          </a:p>
          <a:p>
            <a:pPr>
              <a:lnSpc>
                <a:spcPct val="95000"/>
              </a:lnSpc>
            </a:pPr>
            <a:r>
              <a:rPr lang="en-US" sz="1800" dirty="0"/>
              <a:t>Local Entrepreneurs</a:t>
            </a:r>
          </a:p>
          <a:p>
            <a:pPr>
              <a:lnSpc>
                <a:spcPct val="95000"/>
              </a:lnSpc>
            </a:pPr>
            <a:r>
              <a:rPr lang="en-US" sz="1800" dirty="0"/>
              <a:t>Competing Brands</a:t>
            </a:r>
          </a:p>
          <a:p>
            <a:pPr>
              <a:lnSpc>
                <a:spcPct val="95000"/>
              </a:lnSpc>
            </a:pPr>
            <a:r>
              <a:rPr lang="en-US" sz="1800" dirty="0"/>
              <a:t>Medical Practices</a:t>
            </a:r>
          </a:p>
          <a:p>
            <a:pPr>
              <a:lnSpc>
                <a:spcPct val="95000"/>
              </a:lnSpc>
            </a:pPr>
            <a:r>
              <a:rPr lang="en-US" sz="1800" dirty="0"/>
              <a:t>Online Businesses</a:t>
            </a:r>
          </a:p>
          <a:p>
            <a:pPr>
              <a:lnSpc>
                <a:spcPct val="95000"/>
              </a:lnSpc>
            </a:pPr>
            <a:r>
              <a:rPr lang="en-US" sz="1800" dirty="0"/>
              <a:t>Real Estates</a:t>
            </a:r>
          </a:p>
          <a:p>
            <a:pPr>
              <a:lnSpc>
                <a:spcPct val="95000"/>
              </a:lnSpc>
            </a:pPr>
            <a:r>
              <a:rPr lang="en-US" sz="1800" dirty="0"/>
              <a:t>Restaurants</a:t>
            </a:r>
          </a:p>
          <a:p>
            <a:pPr>
              <a:lnSpc>
                <a:spcPct val="95000"/>
              </a:lnSpc>
            </a:pPr>
            <a:r>
              <a:rPr lang="en-US" sz="1800" dirty="0"/>
              <a:t>Pet Services </a:t>
            </a:r>
          </a:p>
          <a:p>
            <a:pPr>
              <a:lnSpc>
                <a:spcPct val="95000"/>
              </a:lnSpc>
            </a:pPr>
            <a:endParaRPr lang="en-US" sz="1200" dirty="0"/>
          </a:p>
          <a:p>
            <a:pPr>
              <a:lnSpc>
                <a:spcPct val="95000"/>
              </a:lnSpc>
            </a:pPr>
            <a:endParaRPr lang="en-US" sz="1200" dirty="0"/>
          </a:p>
          <a:p>
            <a:pPr>
              <a:lnSpc>
                <a:spcPct val="95000"/>
              </a:lnSpc>
            </a:pPr>
            <a:endParaRPr lang="en-US" sz="1200" dirty="0"/>
          </a:p>
          <a:p>
            <a:pPr>
              <a:lnSpc>
                <a:spcPct val="95000"/>
              </a:lnSpc>
            </a:pPr>
            <a:endParaRPr lang="en-US" sz="1200" dirty="0"/>
          </a:p>
          <a:p>
            <a:pPr>
              <a:lnSpc>
                <a:spcPct val="95000"/>
              </a:lnSpc>
            </a:pPr>
            <a:endParaRPr lang="en-US" sz="1200" dirty="0"/>
          </a:p>
        </p:txBody>
      </p:sp>
      <p:sp>
        <p:nvSpPr>
          <p:cNvPr id="9" name="Slide Number Placeholder 8">
            <a:extLst>
              <a:ext uri="{FF2B5EF4-FFF2-40B4-BE49-F238E27FC236}">
                <a16:creationId xmlns:a16="http://schemas.microsoft.com/office/drawing/2014/main" id="{FA2C2DC3-0A21-7B40-9698-1C90B3EDD5C1}"/>
              </a:ext>
            </a:extLst>
          </p:cNvPr>
          <p:cNvSpPr>
            <a:spLocks noGrp="1"/>
          </p:cNvSpPr>
          <p:nvPr>
            <p:ph type="sldNum" sz="quarter" idx="12"/>
          </p:nvPr>
        </p:nvSpPr>
        <p:spPr/>
        <p:txBody>
          <a:bodyPr/>
          <a:lstStyle/>
          <a:p>
            <a:fld id="{CB1E4CB7-CB13-4810-BF18-BE31AFC64F93}" type="slidenum">
              <a:rPr lang="en-US" smtClean="0"/>
              <a:t>5</a:t>
            </a:fld>
            <a:endParaRPr lang="en-US"/>
          </a:p>
        </p:txBody>
      </p:sp>
    </p:spTree>
    <p:extLst>
      <p:ext uri="{BB962C8B-B14F-4D97-AF65-F5344CB8AC3E}">
        <p14:creationId xmlns:p14="http://schemas.microsoft.com/office/powerpoint/2010/main" val="888519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1" name="Rectangle 20">
            <a:extLst>
              <a:ext uri="{FF2B5EF4-FFF2-40B4-BE49-F238E27FC236}">
                <a16:creationId xmlns:a16="http://schemas.microsoft.com/office/drawing/2014/main" id="{2C84039B-8CF9-47CD-8F02-B1DBD5E756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8D8C7A8-9E05-4465-8B1B-577C9F1DB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C0F248-ED58-594F-8248-225FB899E3C5}"/>
              </a:ext>
            </a:extLst>
          </p:cNvPr>
          <p:cNvSpPr>
            <a:spLocks noGrp="1"/>
          </p:cNvSpPr>
          <p:nvPr>
            <p:ph type="title"/>
          </p:nvPr>
        </p:nvSpPr>
        <p:spPr>
          <a:xfrm>
            <a:off x="432911" y="732629"/>
            <a:ext cx="5989320" cy="852487"/>
          </a:xfrm>
        </p:spPr>
        <p:txBody>
          <a:bodyPr vert="horz" lIns="91440" tIns="45720" rIns="91440" bIns="45720" rtlCol="0" anchor="b">
            <a:normAutofit/>
          </a:bodyPr>
          <a:lstStyle/>
          <a:p>
            <a:r>
              <a:rPr lang="en-US" dirty="0"/>
              <a:t>Who are the audience?</a:t>
            </a:r>
          </a:p>
        </p:txBody>
      </p:sp>
      <p:sp>
        <p:nvSpPr>
          <p:cNvPr id="8" name="TextBox 7">
            <a:extLst>
              <a:ext uri="{FF2B5EF4-FFF2-40B4-BE49-F238E27FC236}">
                <a16:creationId xmlns:a16="http://schemas.microsoft.com/office/drawing/2014/main" id="{60204D1C-264D-4546-81DB-D2B11CD41C85}"/>
              </a:ext>
            </a:extLst>
          </p:cNvPr>
          <p:cNvSpPr txBox="1"/>
          <p:nvPr/>
        </p:nvSpPr>
        <p:spPr>
          <a:xfrm>
            <a:off x="432911" y="1789100"/>
            <a:ext cx="4371977" cy="4442755"/>
          </a:xfrm>
          <a:prstGeom prst="rect">
            <a:avLst/>
          </a:prstGeom>
          <a:noFill/>
        </p:spPr>
        <p:txBody>
          <a:bodyPr wrap="square">
            <a:spAutoFit/>
          </a:bodyPr>
          <a:lstStyle/>
          <a:p>
            <a:pPr marL="365760" indent="-365760">
              <a:lnSpc>
                <a:spcPct val="95000"/>
              </a:lnSpc>
              <a:spcBef>
                <a:spcPts val="900"/>
              </a:spcBef>
              <a:buClr>
                <a:schemeClr val="accent5"/>
              </a:buClr>
              <a:buFont typeface="Avenir Next LT Pro" panose="020B0504020202020204" pitchFamily="34" charset="0"/>
              <a:buChar char="+"/>
            </a:pPr>
            <a:r>
              <a:rPr lang="en-US" sz="1900" dirty="0"/>
              <a:t>The target audience are current or potential customers using search engines to find businesses.</a:t>
            </a:r>
          </a:p>
          <a:p>
            <a:pPr>
              <a:lnSpc>
                <a:spcPct val="95000"/>
              </a:lnSpc>
              <a:spcBef>
                <a:spcPts val="900"/>
              </a:spcBef>
              <a:buClr>
                <a:schemeClr val="accent5"/>
              </a:buClr>
            </a:pPr>
            <a:endParaRPr lang="en-US" sz="1900" dirty="0"/>
          </a:p>
          <a:p>
            <a:pPr marL="365760" indent="-365760">
              <a:lnSpc>
                <a:spcPct val="95000"/>
              </a:lnSpc>
              <a:spcBef>
                <a:spcPts val="900"/>
              </a:spcBef>
              <a:buClr>
                <a:schemeClr val="accent5"/>
              </a:buClr>
              <a:buFont typeface="Avenir Next LT Pro" panose="020B0504020202020204" pitchFamily="34" charset="0"/>
              <a:buChar char="+"/>
            </a:pPr>
            <a:r>
              <a:rPr lang="en-US" sz="1900" dirty="0"/>
              <a:t>In other words, specific group of consumers who most likely want to use SEO users’ product or service, and therefore, should see their ad campaigns. </a:t>
            </a:r>
          </a:p>
          <a:p>
            <a:pPr>
              <a:lnSpc>
                <a:spcPct val="95000"/>
              </a:lnSpc>
              <a:spcBef>
                <a:spcPts val="900"/>
              </a:spcBef>
              <a:buClr>
                <a:schemeClr val="accent5"/>
              </a:buClr>
            </a:pPr>
            <a:endParaRPr lang="en-US" sz="1900" dirty="0"/>
          </a:p>
          <a:p>
            <a:pPr marL="365760" indent="-365760">
              <a:lnSpc>
                <a:spcPct val="95000"/>
              </a:lnSpc>
              <a:spcBef>
                <a:spcPts val="900"/>
              </a:spcBef>
              <a:buClr>
                <a:schemeClr val="accent5"/>
              </a:buClr>
              <a:buFont typeface="Avenir Next LT Pro" panose="020B0504020202020204" pitchFamily="34" charset="0"/>
              <a:buChar char="+"/>
            </a:pPr>
            <a:r>
              <a:rPr lang="en-US" sz="1900" dirty="0"/>
              <a:t>Target audience may be dictated by age, gender, income, location, interests or a myriad of other factors as per requirement.</a:t>
            </a:r>
          </a:p>
        </p:txBody>
      </p:sp>
      <p:pic>
        <p:nvPicPr>
          <p:cNvPr id="9" name="Picture 8" descr="Shape&#10;&#10;Description automatically generated with medium confidence">
            <a:extLst>
              <a:ext uri="{FF2B5EF4-FFF2-40B4-BE49-F238E27FC236}">
                <a16:creationId xmlns:a16="http://schemas.microsoft.com/office/drawing/2014/main" id="{4303F870-7BE2-844E-95D0-AC22C8AF6D28}"/>
              </a:ext>
            </a:extLst>
          </p:cNvPr>
          <p:cNvPicPr>
            <a:picLocks noChangeAspect="1"/>
          </p:cNvPicPr>
          <p:nvPr/>
        </p:nvPicPr>
        <p:blipFill>
          <a:blip r:embed="rId2"/>
          <a:stretch>
            <a:fillRect/>
          </a:stretch>
        </p:blipFill>
        <p:spPr>
          <a:xfrm>
            <a:off x="4858341" y="1871671"/>
            <a:ext cx="6732158" cy="3460750"/>
          </a:xfrm>
          <a:prstGeom prst="rect">
            <a:avLst/>
          </a:prstGeom>
        </p:spPr>
      </p:pic>
      <p:sp>
        <p:nvSpPr>
          <p:cNvPr id="6" name="Slide Number Placeholder 5">
            <a:extLst>
              <a:ext uri="{FF2B5EF4-FFF2-40B4-BE49-F238E27FC236}">
                <a16:creationId xmlns:a16="http://schemas.microsoft.com/office/drawing/2014/main" id="{7F150D26-ED96-6649-B124-AF22FEBEDD63}"/>
              </a:ext>
            </a:extLst>
          </p:cNvPr>
          <p:cNvSpPr>
            <a:spLocks noGrp="1"/>
          </p:cNvSpPr>
          <p:nvPr>
            <p:ph type="sldNum" sz="quarter" idx="12"/>
          </p:nvPr>
        </p:nvSpPr>
        <p:spPr/>
        <p:txBody>
          <a:bodyPr/>
          <a:lstStyle/>
          <a:p>
            <a:fld id="{CB1E4CB7-CB13-4810-BF18-BE31AFC64F93}" type="slidenum">
              <a:rPr lang="en-US" smtClean="0"/>
              <a:t>6</a:t>
            </a:fld>
            <a:endParaRPr lang="en-US"/>
          </a:p>
        </p:txBody>
      </p:sp>
    </p:spTree>
    <p:extLst>
      <p:ext uri="{BB962C8B-B14F-4D97-AF65-F5344CB8AC3E}">
        <p14:creationId xmlns:p14="http://schemas.microsoft.com/office/powerpoint/2010/main" val="2658981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Rectangle 29">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logo&#10;&#10;Description automatically generated">
            <a:extLst>
              <a:ext uri="{FF2B5EF4-FFF2-40B4-BE49-F238E27FC236}">
                <a16:creationId xmlns:a16="http://schemas.microsoft.com/office/drawing/2014/main" id="{C87F6E96-77BE-9F48-9A69-89B281402D56}"/>
              </a:ext>
            </a:extLst>
          </p:cNvPr>
          <p:cNvPicPr>
            <a:picLocks noChangeAspect="1"/>
          </p:cNvPicPr>
          <p:nvPr/>
        </p:nvPicPr>
        <p:blipFill rotWithShape="1">
          <a:blip r:embed="rId2"/>
          <a:srcRect t="3285" r="-2" b="-2"/>
          <a:stretch/>
        </p:blipFill>
        <p:spPr>
          <a:xfrm>
            <a:off x="-205170" y="353537"/>
            <a:ext cx="5997228" cy="5751987"/>
          </a:xfrm>
          <a:prstGeom prst="rect">
            <a:avLst/>
          </a:prstGeom>
        </p:spPr>
      </p:pic>
      <p:sp>
        <p:nvSpPr>
          <p:cNvPr id="14" name="TextBox 13">
            <a:extLst>
              <a:ext uri="{FF2B5EF4-FFF2-40B4-BE49-F238E27FC236}">
                <a16:creationId xmlns:a16="http://schemas.microsoft.com/office/drawing/2014/main" id="{B30FC4C7-1652-7F43-932F-445CD4AD19DA}"/>
              </a:ext>
            </a:extLst>
          </p:cNvPr>
          <p:cNvSpPr txBox="1"/>
          <p:nvPr/>
        </p:nvSpPr>
        <p:spPr>
          <a:xfrm>
            <a:off x="5644894" y="1416223"/>
            <a:ext cx="3495675" cy="646331"/>
          </a:xfrm>
          <a:prstGeom prst="rect">
            <a:avLst/>
          </a:prstGeom>
          <a:noFill/>
        </p:spPr>
        <p:txBody>
          <a:bodyPr wrap="square">
            <a:spAutoFit/>
          </a:bodyPr>
          <a:lstStyle/>
          <a:p>
            <a:r>
              <a:rPr lang="en-US" dirty="0">
                <a:solidFill>
                  <a:srgbClr val="040404"/>
                </a:solidFill>
                <a:effectLst/>
                <a:latin typeface="Helvetica" pitchFamily="2" charset="0"/>
                <a:hlinkClick r:id="rId3"/>
              </a:rPr>
              <a:t>https://youtu.be/jZy3Ry1aaAc</a:t>
            </a:r>
            <a:endParaRPr lang="en-US" dirty="0">
              <a:solidFill>
                <a:srgbClr val="040404"/>
              </a:solidFill>
              <a:effectLst/>
              <a:latin typeface="Helvetica" pitchFamily="2" charset="0"/>
            </a:endParaRPr>
          </a:p>
          <a:p>
            <a:endParaRPr lang="en-US" dirty="0">
              <a:solidFill>
                <a:srgbClr val="040404"/>
              </a:solidFill>
              <a:effectLst/>
              <a:latin typeface="Helvetica" pitchFamily="2" charset="0"/>
            </a:endParaRPr>
          </a:p>
        </p:txBody>
      </p:sp>
      <p:sp>
        <p:nvSpPr>
          <p:cNvPr id="2" name="Title 1">
            <a:extLst>
              <a:ext uri="{FF2B5EF4-FFF2-40B4-BE49-F238E27FC236}">
                <a16:creationId xmlns:a16="http://schemas.microsoft.com/office/drawing/2014/main" id="{F6C0F248-ED58-594F-8248-225FB899E3C5}"/>
              </a:ext>
            </a:extLst>
          </p:cNvPr>
          <p:cNvSpPr>
            <a:spLocks noGrp="1"/>
          </p:cNvSpPr>
          <p:nvPr>
            <p:ph type="title"/>
          </p:nvPr>
        </p:nvSpPr>
        <p:spPr>
          <a:xfrm>
            <a:off x="5525734" y="214315"/>
            <a:ext cx="5347056" cy="1633924"/>
          </a:xfrm>
        </p:spPr>
        <p:txBody>
          <a:bodyPr vert="horz" lIns="91440" tIns="45720" rIns="91440" bIns="45720" rtlCol="0" anchor="ctr">
            <a:noAutofit/>
          </a:bodyPr>
          <a:lstStyle/>
          <a:p>
            <a:br>
              <a:rPr lang="en-US" dirty="0"/>
            </a:br>
            <a:r>
              <a:rPr lang="en-US" dirty="0"/>
              <a:t>Why is it important?</a:t>
            </a:r>
            <a:br>
              <a:rPr lang="en-US" dirty="0"/>
            </a:br>
            <a:endParaRPr lang="en-US" dirty="0"/>
          </a:p>
        </p:txBody>
      </p:sp>
      <p:sp>
        <p:nvSpPr>
          <p:cNvPr id="16" name="TextBox 15">
            <a:extLst>
              <a:ext uri="{FF2B5EF4-FFF2-40B4-BE49-F238E27FC236}">
                <a16:creationId xmlns:a16="http://schemas.microsoft.com/office/drawing/2014/main" id="{00A19B31-CB94-8343-9561-DD7C696B7DC0}"/>
              </a:ext>
            </a:extLst>
          </p:cNvPr>
          <p:cNvSpPr txBox="1"/>
          <p:nvPr/>
        </p:nvSpPr>
        <p:spPr>
          <a:xfrm>
            <a:off x="5525734" y="2209177"/>
            <a:ext cx="6257924" cy="4182683"/>
          </a:xfrm>
          <a:prstGeom prst="rect">
            <a:avLst/>
          </a:prstGeom>
          <a:noFill/>
        </p:spPr>
        <p:txBody>
          <a:bodyPr wrap="square">
            <a:spAutoFit/>
          </a:bodyPr>
          <a:lstStyle/>
          <a:p>
            <a:pPr marL="365760" indent="-365760">
              <a:lnSpc>
                <a:spcPct val="95000"/>
              </a:lnSpc>
              <a:spcBef>
                <a:spcPts val="900"/>
              </a:spcBef>
              <a:buClr>
                <a:schemeClr val="accent5"/>
              </a:buClr>
              <a:buFont typeface="Avenir Next LT Pro" panose="020B0504020202020204" pitchFamily="34" charset="0"/>
              <a:buChar char="+"/>
            </a:pPr>
            <a:r>
              <a:rPr lang="en-US" sz="2200" dirty="0"/>
              <a:t>Search engine optimization brings "free" and organic traffic to your site i.e., high-quality pages that answer audiences’ query will show up at the top of the SERP (Search Engine Results Page) and you won't need to pay for clicks.</a:t>
            </a:r>
          </a:p>
          <a:p>
            <a:pPr marL="365760" indent="-365760">
              <a:lnSpc>
                <a:spcPct val="95000"/>
              </a:lnSpc>
              <a:spcBef>
                <a:spcPts val="900"/>
              </a:spcBef>
              <a:buClr>
                <a:schemeClr val="accent5"/>
              </a:buClr>
              <a:buFont typeface="Avenir Next LT Pro" panose="020B0504020202020204" pitchFamily="34" charset="0"/>
              <a:buChar char="+"/>
            </a:pPr>
            <a:endParaRPr lang="en-US" sz="2200" dirty="0"/>
          </a:p>
          <a:p>
            <a:pPr marL="365760" indent="-365760">
              <a:lnSpc>
                <a:spcPct val="95000"/>
              </a:lnSpc>
              <a:spcBef>
                <a:spcPts val="900"/>
              </a:spcBef>
              <a:buClr>
                <a:schemeClr val="accent5"/>
              </a:buClr>
              <a:buFont typeface="Avenir Next LT Pro" panose="020B0504020202020204" pitchFamily="34" charset="0"/>
              <a:buChar char="+"/>
            </a:pPr>
            <a:r>
              <a:rPr lang="en-US" sz="2200" dirty="0"/>
              <a:t>On that same SERP, there are typically paid results as well; they are identifiable by the ‘Ad’ icon to the left. When a user clicks on a paid result and visits the site, the advertiser pays the search engine for that visit.</a:t>
            </a:r>
          </a:p>
        </p:txBody>
      </p:sp>
      <p:sp>
        <p:nvSpPr>
          <p:cNvPr id="9" name="Slide Number Placeholder 8">
            <a:extLst>
              <a:ext uri="{FF2B5EF4-FFF2-40B4-BE49-F238E27FC236}">
                <a16:creationId xmlns:a16="http://schemas.microsoft.com/office/drawing/2014/main" id="{4984F4E0-3E91-1E4A-9490-899C6FF1EB88}"/>
              </a:ext>
            </a:extLst>
          </p:cNvPr>
          <p:cNvSpPr>
            <a:spLocks noGrp="1"/>
          </p:cNvSpPr>
          <p:nvPr>
            <p:ph type="sldNum" sz="quarter" idx="12"/>
          </p:nvPr>
        </p:nvSpPr>
        <p:spPr/>
        <p:txBody>
          <a:bodyPr/>
          <a:lstStyle/>
          <a:p>
            <a:fld id="{CB1E4CB7-CB13-4810-BF18-BE31AFC64F93}" type="slidenum">
              <a:rPr lang="en-US" smtClean="0"/>
              <a:t>7</a:t>
            </a:fld>
            <a:endParaRPr lang="en-US"/>
          </a:p>
        </p:txBody>
      </p:sp>
    </p:spTree>
    <p:extLst>
      <p:ext uri="{BB962C8B-B14F-4D97-AF65-F5344CB8AC3E}">
        <p14:creationId xmlns:p14="http://schemas.microsoft.com/office/powerpoint/2010/main" val="3413311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86063-9237-F045-A44C-3DB3EF794A03}"/>
              </a:ext>
            </a:extLst>
          </p:cNvPr>
          <p:cNvSpPr>
            <a:spLocks noGrp="1"/>
          </p:cNvSpPr>
          <p:nvPr>
            <p:ph type="title"/>
          </p:nvPr>
        </p:nvSpPr>
        <p:spPr>
          <a:xfrm>
            <a:off x="261937" y="77162"/>
            <a:ext cx="9353549" cy="1345115"/>
          </a:xfrm>
        </p:spPr>
        <p:txBody>
          <a:bodyPr>
            <a:noAutofit/>
          </a:bodyPr>
          <a:lstStyle/>
          <a:p>
            <a:r>
              <a:rPr lang="en-US" sz="4000" dirty="0"/>
              <a:t>How does SEO work? </a:t>
            </a:r>
            <a:br>
              <a:rPr lang="en-US" sz="4000" dirty="0"/>
            </a:br>
            <a:br>
              <a:rPr lang="en-US" sz="4000" dirty="0"/>
            </a:br>
            <a:br>
              <a:rPr lang="en-US" sz="4000" dirty="0"/>
            </a:br>
            <a:endParaRPr lang="en-US" sz="4000" dirty="0"/>
          </a:p>
        </p:txBody>
      </p:sp>
      <p:pic>
        <p:nvPicPr>
          <p:cNvPr id="13" name="Picture 12" descr="Diagram, timeline&#10;&#10;Description automatically generated">
            <a:extLst>
              <a:ext uri="{FF2B5EF4-FFF2-40B4-BE49-F238E27FC236}">
                <a16:creationId xmlns:a16="http://schemas.microsoft.com/office/drawing/2014/main" id="{E9F71F07-E408-2140-96B8-FD8E240EEAF0}"/>
              </a:ext>
            </a:extLst>
          </p:cNvPr>
          <p:cNvPicPr>
            <a:picLocks noChangeAspect="1"/>
          </p:cNvPicPr>
          <p:nvPr/>
        </p:nvPicPr>
        <p:blipFill>
          <a:blip r:embed="rId2"/>
          <a:stretch>
            <a:fillRect/>
          </a:stretch>
        </p:blipFill>
        <p:spPr>
          <a:xfrm>
            <a:off x="361953" y="1169951"/>
            <a:ext cx="9771650" cy="5496553"/>
          </a:xfrm>
          <a:prstGeom prst="rect">
            <a:avLst/>
          </a:prstGeom>
          <a:effectLst>
            <a:glow rad="228600">
              <a:schemeClr val="accent1">
                <a:satMod val="175000"/>
                <a:alpha val="40000"/>
              </a:schemeClr>
            </a:glow>
          </a:effectLst>
        </p:spPr>
      </p:pic>
      <p:sp>
        <p:nvSpPr>
          <p:cNvPr id="14" name="TextBox 13">
            <a:extLst>
              <a:ext uri="{FF2B5EF4-FFF2-40B4-BE49-F238E27FC236}">
                <a16:creationId xmlns:a16="http://schemas.microsoft.com/office/drawing/2014/main" id="{9F9631CA-F3CA-4F41-ADAF-368E614BEAF1}"/>
              </a:ext>
            </a:extLst>
          </p:cNvPr>
          <p:cNvSpPr txBox="1"/>
          <p:nvPr/>
        </p:nvSpPr>
        <p:spPr>
          <a:xfrm>
            <a:off x="296273" y="635845"/>
            <a:ext cx="3524248" cy="646331"/>
          </a:xfrm>
          <a:prstGeom prst="rect">
            <a:avLst/>
          </a:prstGeom>
          <a:noFill/>
        </p:spPr>
        <p:txBody>
          <a:bodyPr wrap="square">
            <a:spAutoFit/>
          </a:bodyPr>
          <a:lstStyle/>
          <a:p>
            <a:r>
              <a:rPr lang="en-US" dirty="0">
                <a:solidFill>
                  <a:srgbClr val="000000"/>
                </a:solidFill>
                <a:effectLst/>
                <a:latin typeface="Helvetica" pitchFamily="2" charset="0"/>
                <a:hlinkClick r:id="rId3"/>
              </a:rPr>
              <a:t>https://youtu.be/K5qOuoj_dwA</a:t>
            </a:r>
            <a:endParaRPr lang="en-US" dirty="0">
              <a:solidFill>
                <a:srgbClr val="000000"/>
              </a:solidFill>
              <a:effectLst/>
              <a:latin typeface="Helvetica" pitchFamily="2" charset="0"/>
            </a:endParaRPr>
          </a:p>
          <a:p>
            <a:endParaRPr lang="en-US" dirty="0">
              <a:solidFill>
                <a:srgbClr val="000000"/>
              </a:solidFill>
              <a:effectLst/>
              <a:latin typeface="Helvetica" pitchFamily="2" charset="0"/>
            </a:endParaRPr>
          </a:p>
        </p:txBody>
      </p:sp>
      <p:sp>
        <p:nvSpPr>
          <p:cNvPr id="9" name="Slide Number Placeholder 8">
            <a:extLst>
              <a:ext uri="{FF2B5EF4-FFF2-40B4-BE49-F238E27FC236}">
                <a16:creationId xmlns:a16="http://schemas.microsoft.com/office/drawing/2014/main" id="{3CA77009-C9CC-0549-B6C2-49283C737A5F}"/>
              </a:ext>
            </a:extLst>
          </p:cNvPr>
          <p:cNvSpPr>
            <a:spLocks noGrp="1"/>
          </p:cNvSpPr>
          <p:nvPr>
            <p:ph type="sldNum" sz="quarter" idx="12"/>
          </p:nvPr>
        </p:nvSpPr>
        <p:spPr/>
        <p:txBody>
          <a:bodyPr/>
          <a:lstStyle/>
          <a:p>
            <a:fld id="{CB1E4CB7-CB13-4810-BF18-BE31AFC64F93}" type="slidenum">
              <a:rPr lang="en-US" smtClean="0"/>
              <a:t>8</a:t>
            </a:fld>
            <a:endParaRPr lang="en-US" dirty="0"/>
          </a:p>
        </p:txBody>
      </p:sp>
      <p:sp>
        <p:nvSpPr>
          <p:cNvPr id="54" name="TextBox 53">
            <a:extLst>
              <a:ext uri="{FF2B5EF4-FFF2-40B4-BE49-F238E27FC236}">
                <a16:creationId xmlns:a16="http://schemas.microsoft.com/office/drawing/2014/main" id="{6C3E5953-AB36-4F4D-A384-221CADE5784A}"/>
              </a:ext>
            </a:extLst>
          </p:cNvPr>
          <p:cNvSpPr txBox="1"/>
          <p:nvPr/>
        </p:nvSpPr>
        <p:spPr>
          <a:xfrm>
            <a:off x="10333628" y="2041867"/>
            <a:ext cx="1896476" cy="3477875"/>
          </a:xfrm>
          <a:prstGeom prst="rect">
            <a:avLst/>
          </a:prstGeom>
          <a:noFill/>
        </p:spPr>
        <p:txBody>
          <a:bodyPr wrap="square">
            <a:spAutoFit/>
          </a:bodyPr>
          <a:lstStyle/>
          <a:p>
            <a:pPr marR="0" lvl="0">
              <a:spcBef>
                <a:spcPts val="0"/>
              </a:spcBef>
              <a:spcAft>
                <a:spcPts val="0"/>
              </a:spcAft>
              <a:tabLst>
                <a:tab pos="457200" algn="l"/>
              </a:tabLst>
            </a:pPr>
            <a:r>
              <a:rPr lang="en-US" sz="2000" b="1" i="1" dirty="0">
                <a:solidFill>
                  <a:srgbClr val="0070C0"/>
                </a:solidFill>
                <a:latin typeface="Calibri" panose="020F0502020204030204" pitchFamily="34" charset="0"/>
                <a:ea typeface="Calibri" panose="020F0502020204030204" pitchFamily="34" charset="0"/>
                <a:cs typeface="Times New Roman" panose="02020603050405020304" pitchFamily="18" charset="0"/>
              </a:rPr>
              <a:t>1. </a:t>
            </a: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Crawling </a:t>
            </a:r>
          </a:p>
          <a:p>
            <a:pPr marR="0" lvl="0">
              <a:spcBef>
                <a:spcPts val="0"/>
              </a:spcBef>
              <a:spcAft>
                <a:spcPts val="0"/>
              </a:spcAft>
              <a:tabLst>
                <a:tab pos="457200" algn="l"/>
              </a:tabLst>
            </a:pPr>
            <a:endParaRPr lang="en-US"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2. Indexing </a:t>
            </a:r>
            <a:endParaRPr lang="en-US"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endPar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3. Ranking </a:t>
            </a:r>
            <a:endParaRPr lang="en-US"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endPar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4. Keyword search</a:t>
            </a:r>
            <a:endParaRPr lang="en-US"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endPar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5. Optimization </a:t>
            </a:r>
          </a:p>
          <a:p>
            <a:pPr marR="0" lvl="0">
              <a:spcBef>
                <a:spcPts val="0"/>
              </a:spcBef>
              <a:spcAft>
                <a:spcPts val="0"/>
              </a:spcAft>
              <a:tabLst>
                <a:tab pos="457200" algn="l"/>
              </a:tabLst>
            </a:pPr>
            <a:r>
              <a:rPr lang="en-US" sz="2000" b="1" i="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&amp; results </a:t>
            </a:r>
            <a:endParaRPr lang="en-US" sz="20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7" name="Rounded Rectangle 56">
            <a:extLst>
              <a:ext uri="{FF2B5EF4-FFF2-40B4-BE49-F238E27FC236}">
                <a16:creationId xmlns:a16="http://schemas.microsoft.com/office/drawing/2014/main" id="{73E77C0F-3454-6343-9FFF-152E74C9931F}"/>
              </a:ext>
            </a:extLst>
          </p:cNvPr>
          <p:cNvSpPr/>
          <p:nvPr/>
        </p:nvSpPr>
        <p:spPr>
          <a:xfrm>
            <a:off x="10333628" y="1966270"/>
            <a:ext cx="1753598" cy="3863033"/>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3406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706A18-21D9-B54B-B335-2D9D98921D51}"/>
              </a:ext>
            </a:extLst>
          </p:cNvPr>
          <p:cNvSpPr>
            <a:spLocks noGrp="1"/>
          </p:cNvSpPr>
          <p:nvPr>
            <p:ph type="title"/>
          </p:nvPr>
        </p:nvSpPr>
        <p:spPr>
          <a:xfrm>
            <a:off x="760476" y="259260"/>
            <a:ext cx="3880511" cy="1577849"/>
          </a:xfrm>
        </p:spPr>
        <p:txBody>
          <a:bodyPr vert="horz" lIns="91440" tIns="45720" rIns="91440" bIns="45720" rtlCol="0" anchor="t">
            <a:noAutofit/>
          </a:bodyPr>
          <a:lstStyle/>
          <a:p>
            <a:br>
              <a:rPr lang="en-US" sz="1100" b="1" i="1" kern="1200" spc="-50" baseline="0" dirty="0">
                <a:solidFill>
                  <a:schemeClr val="tx1"/>
                </a:solidFill>
                <a:latin typeface="+mj-lt"/>
                <a:ea typeface="+mj-ea"/>
                <a:cs typeface="+mj-cs"/>
              </a:rPr>
            </a:br>
            <a:br>
              <a:rPr lang="en-US" sz="1100" b="1" i="1" kern="1200" spc="-50" baseline="0" dirty="0">
                <a:solidFill>
                  <a:schemeClr val="tx1"/>
                </a:solidFill>
                <a:latin typeface="+mj-lt"/>
                <a:ea typeface="+mj-ea"/>
                <a:cs typeface="+mj-cs"/>
              </a:rPr>
            </a:br>
            <a:r>
              <a:rPr lang="en-US" sz="3200" dirty="0"/>
              <a:t>Google vs. Rest of the Search Engines</a:t>
            </a:r>
            <a:br>
              <a:rPr lang="en-US" sz="3200" dirty="0"/>
            </a:br>
            <a:br>
              <a:rPr lang="en-US" sz="1100" b="1" i="1" kern="1200" spc="-50" baseline="0" dirty="0">
                <a:solidFill>
                  <a:schemeClr val="tx1"/>
                </a:solidFill>
                <a:latin typeface="+mj-lt"/>
                <a:ea typeface="+mj-ea"/>
                <a:cs typeface="+mj-cs"/>
              </a:rPr>
            </a:br>
            <a:br>
              <a:rPr lang="en-US" sz="1100" b="1" i="1" kern="1200" spc="-50" baseline="0" dirty="0">
                <a:solidFill>
                  <a:schemeClr val="tx1"/>
                </a:solidFill>
                <a:latin typeface="+mj-lt"/>
                <a:ea typeface="+mj-ea"/>
                <a:cs typeface="+mj-cs"/>
              </a:rPr>
            </a:br>
            <a:endParaRPr lang="en-US" sz="1100" i="1" kern="1200" spc="-50" baseline="0" dirty="0">
              <a:solidFill>
                <a:schemeClr val="tx1"/>
              </a:solidFill>
              <a:latin typeface="+mj-lt"/>
              <a:ea typeface="+mj-ea"/>
              <a:cs typeface="+mj-cs"/>
            </a:endParaRPr>
          </a:p>
        </p:txBody>
      </p:sp>
      <p:sp>
        <p:nvSpPr>
          <p:cNvPr id="15" name="TextBox 14">
            <a:extLst>
              <a:ext uri="{FF2B5EF4-FFF2-40B4-BE49-F238E27FC236}">
                <a16:creationId xmlns:a16="http://schemas.microsoft.com/office/drawing/2014/main" id="{13F74B6C-D6BC-CE44-A6F9-C3F7363BF4B0}"/>
              </a:ext>
            </a:extLst>
          </p:cNvPr>
          <p:cNvSpPr txBox="1"/>
          <p:nvPr/>
        </p:nvSpPr>
        <p:spPr>
          <a:xfrm>
            <a:off x="385856" y="2130673"/>
            <a:ext cx="4914900" cy="4068637"/>
          </a:xfrm>
          <a:prstGeom prst="rect">
            <a:avLst/>
          </a:prstGeom>
        </p:spPr>
        <p:txBody>
          <a:bodyPr vert="horz" lIns="91440" tIns="45720" rIns="91440" bIns="45720" rtlCol="0">
            <a:noAutofit/>
          </a:bodyPr>
          <a:lstStyle/>
          <a:p>
            <a:pPr marL="365760" indent="-365760">
              <a:lnSpc>
                <a:spcPct val="120000"/>
              </a:lnSpc>
              <a:spcBef>
                <a:spcPts val="900"/>
              </a:spcBef>
              <a:spcAft>
                <a:spcPts val="600"/>
              </a:spcAft>
              <a:buClr>
                <a:schemeClr val="accent5"/>
              </a:buClr>
              <a:buFont typeface="Avenir Next LT Pro" panose="020B0504020202020204" pitchFamily="34" charset="0"/>
              <a:buChar char="+"/>
            </a:pPr>
            <a:r>
              <a:rPr lang="en-US" sz="1700" dirty="0"/>
              <a:t>Google dominates search in most countries across the globe, almost to the point of being a monopoly, particularly in English. In English, worldwide, </a:t>
            </a:r>
            <a:r>
              <a:rPr lang="en-US" sz="1700" dirty="0">
                <a:hlinkClick r:id="rId2">
                  <a:extLst>
                    <a:ext uri="{A12FA001-AC4F-418D-AE19-62706E023703}">
                      <ahyp:hlinkClr xmlns:ahyp="http://schemas.microsoft.com/office/drawing/2018/hyperlinkcolor" val="tx"/>
                    </a:ext>
                  </a:extLst>
                </a:hlinkClick>
              </a:rPr>
              <a:t>88% of searches on desktop</a:t>
            </a:r>
            <a:r>
              <a:rPr lang="en-US" sz="1700" dirty="0"/>
              <a:t> are on Google. On mobile, that figure is a </a:t>
            </a:r>
            <a:r>
              <a:rPr lang="en-US" sz="1700" dirty="0">
                <a:hlinkClick r:id="rId3">
                  <a:extLst>
                    <a:ext uri="{A12FA001-AC4F-418D-AE19-62706E023703}">
                      <ahyp:hlinkClr xmlns:ahyp="http://schemas.microsoft.com/office/drawing/2018/hyperlinkcolor" val="tx"/>
                    </a:ext>
                  </a:extLst>
                </a:hlinkClick>
              </a:rPr>
              <a:t>whopping 96%</a:t>
            </a:r>
            <a:r>
              <a:rPr lang="en-US" sz="1700" dirty="0"/>
              <a:t>. </a:t>
            </a:r>
          </a:p>
          <a:p>
            <a:pPr marL="365760" indent="-365760">
              <a:lnSpc>
                <a:spcPct val="120000"/>
              </a:lnSpc>
              <a:spcBef>
                <a:spcPts val="900"/>
              </a:spcBef>
              <a:spcAft>
                <a:spcPts val="600"/>
              </a:spcAft>
              <a:buClr>
                <a:schemeClr val="accent5"/>
              </a:buClr>
              <a:buFont typeface="Avenir Next LT Pro" panose="020B0504020202020204" pitchFamily="34" charset="0"/>
              <a:buChar char="+"/>
            </a:pPr>
            <a:r>
              <a:rPr lang="en-US" sz="1700" dirty="0"/>
              <a:t>Bing and Yahoo combined account for 1.5% of searches on mobile and 8% of searches on desktop. That makes Google vastly dominant. And by far, the most important search engine you should be focusing on.</a:t>
            </a:r>
          </a:p>
        </p:txBody>
      </p:sp>
      <p:pic>
        <p:nvPicPr>
          <p:cNvPr id="7" name="Picture 6" descr="Graphical user interface&#10;&#10;Description automatically generated">
            <a:extLst>
              <a:ext uri="{FF2B5EF4-FFF2-40B4-BE49-F238E27FC236}">
                <a16:creationId xmlns:a16="http://schemas.microsoft.com/office/drawing/2014/main" id="{3DE7F252-9FB4-E54F-8A8D-1B96458DB46B}"/>
              </a:ext>
            </a:extLst>
          </p:cNvPr>
          <p:cNvPicPr>
            <a:picLocks noChangeAspect="1"/>
          </p:cNvPicPr>
          <p:nvPr/>
        </p:nvPicPr>
        <p:blipFill rotWithShape="1">
          <a:blip r:embed="rId4"/>
          <a:srcRect l="984"/>
          <a:stretch/>
        </p:blipFill>
        <p:spPr>
          <a:xfrm>
            <a:off x="5401463" y="10"/>
            <a:ext cx="6790537" cy="6857990"/>
          </a:xfrm>
          <a:prstGeom prst="rect">
            <a:avLst/>
          </a:prstGeom>
        </p:spPr>
      </p:pic>
      <p:sp>
        <p:nvSpPr>
          <p:cNvPr id="5" name="Slide Number Placeholder 4">
            <a:extLst>
              <a:ext uri="{FF2B5EF4-FFF2-40B4-BE49-F238E27FC236}">
                <a16:creationId xmlns:a16="http://schemas.microsoft.com/office/drawing/2014/main" id="{ED09A9C0-7EF9-D042-87EB-5D0E6F70F8F3}"/>
              </a:ext>
            </a:extLst>
          </p:cNvPr>
          <p:cNvSpPr>
            <a:spLocks noGrp="1"/>
          </p:cNvSpPr>
          <p:nvPr>
            <p:ph type="sldNum" sz="quarter" idx="12"/>
          </p:nvPr>
        </p:nvSpPr>
        <p:spPr>
          <a:xfrm>
            <a:off x="10899648" y="6400800"/>
            <a:ext cx="530352" cy="365125"/>
          </a:xfrm>
        </p:spPr>
        <p:txBody>
          <a:bodyPr vert="horz" lIns="91440" tIns="45720" rIns="91440" bIns="45720" rtlCol="0" anchor="ctr">
            <a:normAutofit/>
          </a:bodyPr>
          <a:lstStyle/>
          <a:p>
            <a:pPr>
              <a:spcAft>
                <a:spcPts val="600"/>
              </a:spcAft>
            </a:pPr>
            <a:fld id="{CB1E4CB7-CB13-4810-BF18-BE31AFC64F93}" type="slidenum">
              <a:rPr lang="en-US">
                <a:solidFill>
                  <a:srgbClr val="FFFFFF"/>
                </a:solidFill>
              </a:rPr>
              <a:pPr>
                <a:spcAft>
                  <a:spcPts val="600"/>
                </a:spcAft>
              </a:pPr>
              <a:t>9</a:t>
            </a:fld>
            <a:endParaRPr lang="en-US">
              <a:solidFill>
                <a:srgbClr val="FFFFFF"/>
              </a:solidFill>
            </a:endParaRPr>
          </a:p>
        </p:txBody>
      </p:sp>
      <p:sp>
        <p:nvSpPr>
          <p:cNvPr id="19" name="TextBox 18">
            <a:extLst>
              <a:ext uri="{FF2B5EF4-FFF2-40B4-BE49-F238E27FC236}">
                <a16:creationId xmlns:a16="http://schemas.microsoft.com/office/drawing/2014/main" id="{B018AF1C-D242-7248-A122-867B099A9CEA}"/>
              </a:ext>
            </a:extLst>
          </p:cNvPr>
          <p:cNvSpPr txBox="1"/>
          <p:nvPr/>
        </p:nvSpPr>
        <p:spPr>
          <a:xfrm>
            <a:off x="740478" y="5900586"/>
            <a:ext cx="3160010" cy="298723"/>
          </a:xfrm>
          <a:prstGeom prst="rect">
            <a:avLst/>
          </a:prstGeom>
          <a:noFill/>
        </p:spPr>
        <p:txBody>
          <a:bodyPr wrap="square">
            <a:spAutoFit/>
          </a:bodyPr>
          <a:lstStyle/>
          <a:p>
            <a:pPr>
              <a:lnSpc>
                <a:spcPct val="95000"/>
              </a:lnSpc>
              <a:spcBef>
                <a:spcPts val="900"/>
              </a:spcBef>
              <a:spcAft>
                <a:spcPts val="600"/>
              </a:spcAft>
              <a:buClr>
                <a:schemeClr val="accent5"/>
              </a:buClr>
            </a:pPr>
            <a:r>
              <a:rPr lang="en-US" sz="1400" i="1" dirty="0"/>
              <a:t>Note: Chart created with </a:t>
            </a:r>
            <a:r>
              <a:rPr lang="en-US" sz="1400" i="1" dirty="0" err="1"/>
              <a:t>visme.com</a:t>
            </a:r>
            <a:endParaRPr lang="en-US" sz="1400" i="1" dirty="0"/>
          </a:p>
        </p:txBody>
      </p:sp>
    </p:spTree>
    <p:extLst>
      <p:ext uri="{BB962C8B-B14F-4D97-AF65-F5344CB8AC3E}">
        <p14:creationId xmlns:p14="http://schemas.microsoft.com/office/powerpoint/2010/main" val="1613157322"/>
      </p:ext>
    </p:extLst>
  </p:cSld>
  <p:clrMapOvr>
    <a:masterClrMapping/>
  </p:clrMapOvr>
</p:sld>
</file>

<file path=ppt/theme/theme1.xml><?xml version="1.0" encoding="utf-8"?>
<a:theme xmlns:a="http://schemas.openxmlformats.org/drawingml/2006/main" name="PrismaticVTI">
  <a:themeElements>
    <a:clrScheme name="AnalogousFromLightSeedRightStep">
      <a:dk1>
        <a:srgbClr val="000000"/>
      </a:dk1>
      <a:lt1>
        <a:srgbClr val="FFFFFF"/>
      </a:lt1>
      <a:dk2>
        <a:srgbClr val="3C3522"/>
      </a:dk2>
      <a:lt2>
        <a:srgbClr val="E2E5E8"/>
      </a:lt2>
      <a:accent1>
        <a:srgbClr val="E98A3E"/>
      </a:accent1>
      <a:accent2>
        <a:srgbClr val="B2A13B"/>
      </a:accent2>
      <a:accent3>
        <a:srgbClr val="92AD4E"/>
      </a:accent3>
      <a:accent4>
        <a:srgbClr val="5FB738"/>
      </a:accent4>
      <a:accent5>
        <a:srgbClr val="2EBA3D"/>
      </a:accent5>
      <a:accent6>
        <a:srgbClr val="32B778"/>
      </a:accent6>
      <a:hlink>
        <a:srgbClr val="5C85A7"/>
      </a:hlink>
      <a:folHlink>
        <a:srgbClr val="7F7F7F"/>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2592</TotalTime>
  <Words>1600</Words>
  <Application>Microsoft Macintosh PowerPoint</Application>
  <PresentationFormat>Widescreen</PresentationFormat>
  <Paragraphs>145</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Aharoni</vt:lpstr>
      <vt:lpstr>Arial</vt:lpstr>
      <vt:lpstr>Avenir Next LT Pro</vt:lpstr>
      <vt:lpstr>Calibri</vt:lpstr>
      <vt:lpstr>Helvetica</vt:lpstr>
      <vt:lpstr>PT Sans</vt:lpstr>
      <vt:lpstr>Wingdings</vt:lpstr>
      <vt:lpstr>PrismaticVTI</vt:lpstr>
      <vt:lpstr>Understanding  Search Engine Optimization (SEO)</vt:lpstr>
      <vt:lpstr>Introduction </vt:lpstr>
      <vt:lpstr>What is it? </vt:lpstr>
      <vt:lpstr>History </vt:lpstr>
      <vt:lpstr>Who are the users? </vt:lpstr>
      <vt:lpstr>Who are the audience?</vt:lpstr>
      <vt:lpstr> Why is it important? </vt:lpstr>
      <vt:lpstr>How does SEO work?    </vt:lpstr>
      <vt:lpstr>  Google vs. Rest of the Search Engines   </vt:lpstr>
      <vt:lpstr>How does Google SEO work?</vt:lpstr>
      <vt:lpstr>How can one learn SEO?</vt:lpstr>
      <vt:lpstr>How can one learn SEO?</vt:lpstr>
      <vt:lpstr>Editors and SEO  </vt:lpstr>
      <vt:lpstr>SEO Glossary </vt:lpstr>
      <vt:lpstr> Activity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Search Engine Optimization (SEO)</dc:title>
  <dc:creator>Sriraksha Srinivas Deshpande</dc:creator>
  <cp:lastModifiedBy>Sriraksha Srinivas Deshpande</cp:lastModifiedBy>
  <cp:revision>37</cp:revision>
  <dcterms:created xsi:type="dcterms:W3CDTF">2021-11-16T20:04:51Z</dcterms:created>
  <dcterms:modified xsi:type="dcterms:W3CDTF">2021-12-06T22:11:03Z</dcterms:modified>
</cp:coreProperties>
</file>

<file path=docProps/thumbnail.jpeg>
</file>